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3" ContentType="audi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71" r:id="rId2"/>
  </p:sldMasterIdLst>
  <p:notesMasterIdLst>
    <p:notesMasterId r:id="rId25"/>
  </p:notesMasterIdLst>
  <p:handoutMasterIdLst>
    <p:handoutMasterId r:id="rId26"/>
  </p:handoutMasterIdLst>
  <p:sldIdLst>
    <p:sldId id="343" r:id="rId3"/>
    <p:sldId id="362" r:id="rId4"/>
    <p:sldId id="344" r:id="rId5"/>
    <p:sldId id="345" r:id="rId6"/>
    <p:sldId id="346" r:id="rId7"/>
    <p:sldId id="365" r:id="rId8"/>
    <p:sldId id="363" r:id="rId9"/>
    <p:sldId id="351" r:id="rId10"/>
    <p:sldId id="364" r:id="rId11"/>
    <p:sldId id="352" r:id="rId12"/>
    <p:sldId id="348" r:id="rId13"/>
    <p:sldId id="359" r:id="rId14"/>
    <p:sldId id="349" r:id="rId15"/>
    <p:sldId id="360" r:id="rId16"/>
    <p:sldId id="354" r:id="rId17"/>
    <p:sldId id="358" r:id="rId18"/>
    <p:sldId id="357" r:id="rId19"/>
    <p:sldId id="355" r:id="rId20"/>
    <p:sldId id="356" r:id="rId21"/>
    <p:sldId id="361" r:id="rId22"/>
    <p:sldId id="353" r:id="rId23"/>
    <p:sldId id="366" r:id="rId24"/>
  </p:sldIdLst>
  <p:sldSz cx="9144000" cy="6858000" type="screen4x3"/>
  <p:notesSz cx="6858000" cy="9144000"/>
  <p:defaultTextStyle>
    <a:lvl1pPr marL="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30D0CC"/>
    <a:srgbClr val="BD7655"/>
    <a:srgbClr val="FFBD47"/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1" autoAdjust="0"/>
    <p:restoredTop sz="98024" autoAdjust="0"/>
  </p:normalViewPr>
  <p:slideViewPr>
    <p:cSldViewPr>
      <p:cViewPr varScale="1">
        <p:scale>
          <a:sx n="120" d="100"/>
          <a:sy n="120" d="100"/>
        </p:scale>
        <p:origin x="-9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fr-FR" sz="1200"/>
            </a:lvl1pPr>
            <a:extLst/>
          </a:lstStyle>
          <a:p>
            <a:endParaRPr lang="fr-FR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fr-FR" sz="1200"/>
            </a:lvl1pPr>
            <a:extLst/>
          </a:lstStyle>
          <a:p>
            <a:fld id="{68F88C59-319B-4332-9A1D-2A62CFCB00D8}" type="datetimeFigureOut">
              <a:rPr lang="fr-FR" smtClean="0"/>
              <a:pPr/>
              <a:t>04/02/18</a:t>
            </a:fld>
            <a:endParaRPr lang="fr-FR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fr-FR" sz="1200"/>
            </a:lvl1pPr>
            <a:extLst/>
          </a:lstStyle>
          <a:p>
            <a:endParaRPr lang="fr-FR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fr-FR" sz="1200"/>
            </a:lvl1pPr>
            <a:extLst/>
          </a:lstStyle>
          <a:p>
            <a:fld id="{B16A41B8-7DC3-4DB6-84E4-E105629EAA36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6226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fr-FR" sz="1200"/>
            </a:lvl1pPr>
            <a:extLst/>
          </a:lstStyle>
          <a:p>
            <a:endParaRPr lang="fr-FR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fr-FR" sz="1200"/>
            </a:lvl1pPr>
            <a:extLst/>
          </a:lstStyle>
          <a:p>
            <a:fld id="{968B300D-05F0-4B43-940D-46DED5A791AD}" type="datetimeFigureOut">
              <a:rPr lang="fr-FR"/>
              <a:pPr/>
              <a:t>04/02/18</a:t>
            </a:fld>
            <a:endParaRPr lang="fr-FR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fr-FR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Niveau 2</a:t>
            </a:r>
          </a:p>
          <a:p>
            <a:pPr lvl="2"/>
            <a:r>
              <a:rPr lang="fr-FR"/>
              <a:t>Niveau 3</a:t>
            </a:r>
          </a:p>
          <a:p>
            <a:pPr lvl="3"/>
            <a:r>
              <a:rPr lang="fr-FR"/>
              <a:t>Niveau 4</a:t>
            </a:r>
          </a:p>
          <a:p>
            <a:pPr lvl="4"/>
            <a:r>
              <a:rPr lang="fr-FR"/>
              <a:t>Niveau 5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fr-FR" sz="1200"/>
            </a:lvl1pPr>
            <a:extLst/>
          </a:lstStyle>
          <a:p>
            <a:endParaRPr lang="fr-FR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fr-FR" sz="1200"/>
            </a:lvl1pPr>
            <a:extLst/>
          </a:lstStyle>
          <a:p>
            <a:fld id="{9B26CD33-4337-4529-948A-94F6960B2374}" type="slidenum">
              <a:rPr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1184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04/02/18</a:t>
            </a:fld>
            <a:endParaRPr kumimoji="0"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‹#›</a:t>
            </a:fld>
            <a:endParaRPr kumimoji="0"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04/02/18</a:t>
            </a:fld>
            <a:endParaRPr kumimoji="0"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‹#›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04/02/18</a:t>
            </a:fld>
            <a:endParaRPr kumimoji="0"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‹#›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04/02/18</a:t>
            </a:fld>
            <a:endParaRPr kumimoji="0"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‹#›</a:t>
            </a:fld>
            <a:endParaRPr kumimoji="0"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04/02/18</a:t>
            </a:fld>
            <a:endParaRPr kumimoji="0"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‹#›</a:t>
            </a:fld>
            <a:endParaRPr kumimoji="0"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04/02/18</a:t>
            </a:fld>
            <a:endParaRPr kumimoji="0"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‹#›</a:t>
            </a:fld>
            <a:endParaRPr kumimoji="0"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04/02/18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‹#›</a:t>
            </a:fld>
            <a:endParaRPr kumimoji="0"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04/02/18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‹#›</a:t>
            </a:fld>
            <a:endParaRPr kumimoji="0"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04/02/18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‹#›</a:t>
            </a:fld>
            <a:endParaRPr kumimoji="0"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04/02/18</a:t>
            </a:fld>
            <a:endParaRPr kumimoji="0"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‹#›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04/02/18</a:t>
            </a:fld>
            <a:endParaRPr kumimoji="0"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‹#›</a:t>
            </a:fld>
            <a:endParaRPr kumimoji="0"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04/02/18</a:t>
            </a:fld>
            <a:endParaRPr kumimoji="0"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‹#›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04/02/18</a:t>
            </a:fld>
            <a:endParaRPr kumimoji="0"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‹#›</a:t>
            </a:fld>
            <a:endParaRPr kumimoji="0"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pPr eaLnBrk="1" latinLnBrk="0" hangingPunct="1"/>
            <a:r>
              <a:rPr kumimoji="0" lang="fr-FR" smtClean="0"/>
              <a:t>Cliquez et modifiez le titre</a:t>
            </a:r>
            <a:endParaRPr kumimoji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 kumimoji="0" lang="fr-FR"/>
              <a:pPr/>
              <a:t>04/02/18</a:t>
            </a:fld>
            <a:endParaRPr kumimoji="0"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 kumimoji="0"/>
              <a:pPr/>
              <a:t>‹#›</a:t>
            </a:fld>
            <a:endParaRPr kumimoji="0"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fr-FR" sz="1200" smtClean="0">
                <a:solidFill>
                  <a:schemeClr val="tx2"/>
                </a:solidFill>
              </a:rPr>
              <a:pPr/>
              <a:t>04/02/18</a:t>
            </a:fld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fr-FR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fr-FR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C6F-6501-4E04-BD6C-A8A6CABB2C5B}" type="datetimeFigureOut">
              <a:rPr kumimoji="0" lang="fr-FR" smtClean="0"/>
              <a:pPr/>
              <a:t>04/02/18</a:t>
            </a:fld>
            <a:endParaRPr kumimoji="0"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kumimoji="0" lang="fr-FR" smtClean="0"/>
              <a:pPr/>
              <a:t>‹#›</a:t>
            </a:fld>
            <a:endParaRPr kumimoji="0" lang="fr-FR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fr-FR" sz="1200" smtClean="0">
                <a:solidFill>
                  <a:schemeClr val="tx2"/>
                </a:solidFill>
              </a:rPr>
              <a:pPr/>
              <a:t>04/02/18</a:t>
            </a:fld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fr-FR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fr-FR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fr-FR" sz="1200" smtClean="0">
                <a:solidFill>
                  <a:schemeClr val="tx2"/>
                </a:solidFill>
              </a:rPr>
              <a:pPr/>
              <a:t>04/02/18</a:t>
            </a:fld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fr-FR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fr-FR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fr-FR" sz="1200" smtClean="0">
                <a:solidFill>
                  <a:schemeClr val="tx2"/>
                </a:solidFill>
              </a:rPr>
              <a:pPr/>
              <a:t>04/02/18</a:t>
            </a:fld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fr-FR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fr-FR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fr-FR" sz="1200" smtClean="0">
                <a:solidFill>
                  <a:schemeClr val="tx2"/>
                </a:solidFill>
              </a:rPr>
              <a:pPr/>
              <a:t>04/02/18</a:t>
            </a:fld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fr-FR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fr-FR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04/02/18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04/02/18</a:t>
            </a:fld>
            <a:endParaRPr kumimoji="0"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‹#›</a:t>
            </a:fld>
            <a:endParaRPr kumimoji="0"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fr-FR" sz="1200" smtClean="0">
                <a:solidFill>
                  <a:schemeClr val="tx2"/>
                </a:solidFill>
              </a:rPr>
              <a:pPr/>
              <a:t>04/02/18</a:t>
            </a:fld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fr-FR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fr-FR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fr-FR" sz="1200" smtClean="0">
                <a:solidFill>
                  <a:schemeClr val="tx2"/>
                </a:solidFill>
              </a:rPr>
              <a:pPr/>
              <a:t>04/02/18</a:t>
            </a:fld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fr-FR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fr-FR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fr-FR" sz="1200" smtClean="0">
                <a:solidFill>
                  <a:schemeClr val="tx2"/>
                </a:solidFill>
              </a:rPr>
              <a:pPr/>
              <a:t>04/02/18</a:t>
            </a:fld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fr-FR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fr-FR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fr-FR" sz="1200" smtClean="0">
                <a:solidFill>
                  <a:schemeClr val="tx2"/>
                </a:solidFill>
              </a:rPr>
              <a:pPr/>
              <a:t>04/02/18</a:t>
            </a:fld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fr-FR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fr-FR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04/02/18</a:t>
            </a:fld>
            <a:endParaRPr kumimoji="0"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‹#›</a:t>
            </a:fld>
            <a:endParaRPr kumimoji="0"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04/02/18</a:t>
            </a:fld>
            <a:endParaRPr kumimoji="0"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‹#›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04/02/18</a:t>
            </a:fld>
            <a:endParaRPr kumimoji="0"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‹#›</a:t>
            </a:fld>
            <a:endParaRPr kumimoji="0"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04/02/18</a:t>
            </a:fld>
            <a:endParaRPr kumimoji="0"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‹#›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04/02/18</a:t>
            </a:fld>
            <a:endParaRPr kumimoji="0"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‹#›</a:t>
            </a:fld>
            <a:endParaRPr kumimoji="0"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eaLnBrk="1" latinLnBrk="0" hangingPunct="1"/>
            <a:r>
              <a:rPr kumimoji="0" lang="fr-FR" smtClean="0"/>
              <a:t>Cliquez et modifiez le titre</a:t>
            </a:r>
            <a:endParaRPr kumimoji="0" lang="en-US" smtClean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04/02/18</a:t>
            </a:fld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‹#›</a:t>
            </a:fld>
            <a:endParaRPr kumimoji="0" lang="fr-FR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C84A2-23CF-44F5-B813-5187ED5C7D1C}" type="datetimeFigureOut">
              <a:rPr kumimoji="0" lang="fr-FR" sz="1200" smtClean="0">
                <a:solidFill>
                  <a:schemeClr val="tx2"/>
                </a:solidFill>
              </a:rPr>
              <a:pPr/>
              <a:t>04/02/18</a:t>
            </a:fld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F99EC173-99AE-4773-AB25-02E469A13EAE}" type="slidenum">
              <a:rPr kumimoji="0" lang="fr-FR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fr-FR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wipe/>
      </p:transition>
    </mc:Choice>
    <mc:Fallback xmlns="">
      <p:transition xmlns:p14="http://schemas.microsoft.com/office/powerpoint/2010/main" spd="slow" advTm="8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leries LAF (13)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mpd="sng">
            <a:solidFill>
              <a:srgbClr val="DE0000"/>
            </a:solidFill>
          </a:ln>
        </p:spPr>
      </p:pic>
      <p:pic>
        <p:nvPicPr>
          <p:cNvPr id="4" name="Espace réservé pour une image  3" descr="Capture d’écran 2018-01-27 à 11.21.50.png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0" y="609600"/>
            <a:ext cx="7442200" cy="5581650"/>
          </a:xfrm>
          <a:ln w="38100" cmpd="sng">
            <a:solidFill>
              <a:srgbClr val="DE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16 gnossienne n°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6248400"/>
            <a:ext cx="508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5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01">
        <p:wipe/>
      </p:transition>
    </mc:Choice>
    <mc:Fallback xmlns="">
      <p:transition xmlns:p14="http://schemas.microsoft.com/office/powerpoint/2010/main" spd="slow" advTm="4401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971800" y="6248400"/>
            <a:ext cx="2611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Balustrades de Majorelle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6" name="Image 5" descr="paris - 1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39">
        <p:wipe/>
      </p:transition>
    </mc:Choice>
    <mc:Fallback xmlns="">
      <p:transition xmlns:p14="http://schemas.microsoft.com/office/powerpoint/2010/main" spd="slow" advTm="5039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aris - 1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8600"/>
            <a:ext cx="9144000" cy="63246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90600" y="6248400"/>
            <a:ext cx="7157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Au-dessus de piliers, les écussons de villes françaises - ci dessus :  Grenoble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85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87">
        <p:wipe/>
      </p:transition>
    </mc:Choice>
    <mc:Fallback xmlns="">
      <p:transition xmlns:p14="http://schemas.microsoft.com/office/powerpoint/2010/main" spd="slow" advTm="4887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aris - 4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3200400"/>
            <a:ext cx="4343400" cy="2895600"/>
          </a:xfrm>
          <a:prstGeom prst="rect">
            <a:avLst/>
          </a:prstGeom>
        </p:spPr>
      </p:pic>
      <p:pic>
        <p:nvPicPr>
          <p:cNvPr id="8" name="Image 7" descr="paris - 4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647" y="-533400"/>
            <a:ext cx="4648200" cy="2971800"/>
          </a:xfrm>
          <a:prstGeom prst="rect">
            <a:avLst/>
          </a:prstGeom>
        </p:spPr>
      </p:pic>
      <p:pic>
        <p:nvPicPr>
          <p:cNvPr id="6" name="Image 5" descr="paris - 4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297" y="2286000"/>
            <a:ext cx="4572000" cy="3441032"/>
          </a:xfrm>
          <a:prstGeom prst="rect">
            <a:avLst/>
          </a:prstGeom>
        </p:spPr>
      </p:pic>
      <p:pic>
        <p:nvPicPr>
          <p:cNvPr id="5" name="Image 4" descr="paris - 4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419600"/>
            <a:ext cx="4572000" cy="2438400"/>
          </a:xfrm>
          <a:prstGeom prst="rect">
            <a:avLst/>
          </a:prstGeom>
        </p:spPr>
      </p:pic>
      <p:pic>
        <p:nvPicPr>
          <p:cNvPr id="2" name="Image 1" descr="paris - 38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33400" y="6400800"/>
            <a:ext cx="3326552" cy="30777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tx1"/>
                </a:solidFill>
              </a:rPr>
              <a:t>L’envers de la coupole visible au 5</a:t>
            </a:r>
            <a:r>
              <a:rPr lang="fr-FR" sz="1400" baseline="30000" dirty="0" smtClean="0">
                <a:solidFill>
                  <a:schemeClr val="tx1"/>
                </a:solidFill>
              </a:rPr>
              <a:t>ème</a:t>
            </a:r>
            <a:r>
              <a:rPr lang="fr-FR" sz="1400" dirty="0" smtClean="0">
                <a:solidFill>
                  <a:schemeClr val="tx1"/>
                </a:solidFill>
              </a:rPr>
              <a:t> étage</a:t>
            </a:r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0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91">
        <p:wipe/>
      </p:transition>
    </mc:Choice>
    <mc:Fallback xmlns="">
      <p:transition xmlns:p14="http://schemas.microsoft.com/office/powerpoint/2010/main" spd="slow" advTm="5091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aleries LAF (15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400800"/>
          </a:xfrm>
          <a:prstGeom prst="rect">
            <a:avLst/>
          </a:prstGeom>
        </p:spPr>
      </p:pic>
      <p:pic>
        <p:nvPicPr>
          <p:cNvPr id="7" name="Image 6" descr="paris - 2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3600" y="3048000"/>
            <a:ext cx="66294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 descr="paris - 1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862" y="3048000"/>
            <a:ext cx="5665138" cy="3886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ZoneTexte 8"/>
          <p:cNvSpPr txBox="1"/>
          <p:nvPr/>
        </p:nvSpPr>
        <p:spPr>
          <a:xfrm>
            <a:off x="381000" y="2286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rgbClr val="000000"/>
                </a:solidFill>
              </a:rPr>
              <a:t>On monte au 7</a:t>
            </a:r>
            <a:r>
              <a:rPr lang="fr-FR" baseline="30000" dirty="0" smtClean="0">
                <a:solidFill>
                  <a:srgbClr val="000000"/>
                </a:solidFill>
              </a:rPr>
              <a:t>ème</a:t>
            </a:r>
            <a:r>
              <a:rPr lang="fr-FR" dirty="0" smtClean="0">
                <a:solidFill>
                  <a:srgbClr val="000000"/>
                </a:solidFill>
              </a:rPr>
              <a:t> étage, en passant devant les premiers ascenseurs du magasin, toujours en service, les nouveaux sont plus performants…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127">
        <p:wipe/>
      </p:transition>
    </mc:Choice>
    <mc:Fallback xmlns="">
      <p:transition xmlns:p14="http://schemas.microsoft.com/office/powerpoint/2010/main" spd="slow" advTm="6127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65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Image 3" descr="Capture d’écran 2018-01-25 à 22.49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530" y="3124200"/>
            <a:ext cx="4920074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5029200" y="0"/>
            <a:ext cx="4114800" cy="3124200"/>
          </a:xfrm>
          <a:prstGeom prst="rect">
            <a:avLst/>
          </a:prstGeom>
          <a:solidFill>
            <a:srgbClr val="FFBD47"/>
          </a:solidFill>
          <a:ln w="57150" cmpd="sng">
            <a:solidFill>
              <a:srgbClr val="BD7655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endParaRPr lang="fr-FR" sz="800" dirty="0" smtClean="0">
              <a:solidFill>
                <a:schemeClr val="bg1"/>
              </a:solidFill>
              <a:latin typeface="Bradley Hand Bold"/>
              <a:cs typeface="Bradley Hand Bold"/>
            </a:endParaRPr>
          </a:p>
          <a:p>
            <a:pPr algn="ctr">
              <a:spcAft>
                <a:spcPts val="600"/>
              </a:spcAft>
            </a:pPr>
            <a:r>
              <a:rPr lang="fr-FR" sz="1400" dirty="0" smtClean="0">
                <a:solidFill>
                  <a:schemeClr val="bg1"/>
                </a:solidFill>
                <a:latin typeface="Bradley Hand Bold"/>
                <a:cs typeface="Bradley Hand Bold"/>
              </a:rPr>
              <a:t>Départ de la rampe de                </a:t>
            </a:r>
          </a:p>
          <a:p>
            <a:pPr algn="ctr">
              <a:spcAft>
                <a:spcPts val="600"/>
              </a:spcAft>
            </a:pPr>
            <a:r>
              <a:rPr lang="fr-FR" sz="1400" dirty="0" smtClean="0">
                <a:solidFill>
                  <a:schemeClr val="bg1"/>
                </a:solidFill>
                <a:latin typeface="Arial Black"/>
                <a:cs typeface="Arial Black"/>
              </a:rPr>
              <a:t> l’escalier d’honneur </a:t>
            </a:r>
          </a:p>
          <a:p>
            <a:pPr algn="ctr">
              <a:spcAft>
                <a:spcPts val="600"/>
              </a:spcAft>
            </a:pPr>
            <a:r>
              <a:rPr lang="fr-FR" sz="1400" dirty="0" smtClean="0">
                <a:solidFill>
                  <a:schemeClr val="bg1"/>
                </a:solidFill>
                <a:latin typeface="Bradley Hand Bold"/>
                <a:cs typeface="Bradley Hand Bold"/>
              </a:rPr>
              <a:t>du magasin</a:t>
            </a:r>
          </a:p>
          <a:p>
            <a:pPr algn="ctr">
              <a:spcAft>
                <a:spcPts val="600"/>
              </a:spcAft>
            </a:pPr>
            <a:r>
              <a:rPr lang="fr-FR" sz="1400" dirty="0" smtClean="0">
                <a:solidFill>
                  <a:schemeClr val="bg1"/>
                </a:solidFill>
                <a:latin typeface="Bradley Hand Bold"/>
                <a:cs typeface="Bradley Hand Bold"/>
              </a:rPr>
              <a:t> ferronnerie de Majorelle,</a:t>
            </a:r>
          </a:p>
          <a:p>
            <a:pPr algn="ctr">
              <a:spcAft>
                <a:spcPts val="600"/>
              </a:spcAft>
            </a:pPr>
            <a:r>
              <a:rPr lang="fr-FR" sz="1400" dirty="0" smtClean="0">
                <a:solidFill>
                  <a:schemeClr val="bg1"/>
                </a:solidFill>
                <a:latin typeface="Bradley Hand Bold"/>
                <a:cs typeface="Bradley Hand Bold"/>
              </a:rPr>
              <a:t> installé en 1912 </a:t>
            </a:r>
          </a:p>
          <a:p>
            <a:pPr algn="ctr">
              <a:spcAft>
                <a:spcPts val="600"/>
              </a:spcAft>
            </a:pPr>
            <a:r>
              <a:rPr lang="fr-FR" sz="1400" dirty="0" smtClean="0">
                <a:solidFill>
                  <a:schemeClr val="bg1"/>
                </a:solidFill>
                <a:latin typeface="Bradley Hand Bold"/>
                <a:cs typeface="Bradley Hand Bold"/>
              </a:rPr>
              <a:t>au cœur du grand hall</a:t>
            </a:r>
          </a:p>
          <a:p>
            <a:pPr algn="ctr">
              <a:spcAft>
                <a:spcPts val="600"/>
              </a:spcAft>
            </a:pPr>
            <a:r>
              <a:rPr lang="fr-FR" sz="1400" dirty="0" smtClean="0">
                <a:solidFill>
                  <a:schemeClr val="bg1"/>
                </a:solidFill>
                <a:latin typeface="Bradley Hand Bold"/>
                <a:cs typeface="Bradley Hand Bold"/>
              </a:rPr>
              <a:t>Déposé en 1974,</a:t>
            </a:r>
          </a:p>
          <a:p>
            <a:pPr algn="ctr">
              <a:spcAft>
                <a:spcPts val="600"/>
              </a:spcAft>
            </a:pPr>
            <a:r>
              <a:rPr lang="fr-FR" sz="1400" dirty="0" smtClean="0">
                <a:solidFill>
                  <a:schemeClr val="bg1"/>
                </a:solidFill>
                <a:latin typeface="Bradley Hand Bold"/>
                <a:cs typeface="Bradley Hand Bold"/>
              </a:rPr>
              <a:t>Il a été restauré et présenté à Nancy en 2009 à l’occasion de l’exposition :</a:t>
            </a:r>
          </a:p>
          <a:p>
            <a:pPr algn="ctr">
              <a:spcAft>
                <a:spcPts val="600"/>
              </a:spcAft>
            </a:pPr>
            <a:r>
              <a:rPr lang="fr-FR" sz="1400" dirty="0" smtClean="0">
                <a:solidFill>
                  <a:schemeClr val="bg1"/>
                </a:solidFill>
                <a:latin typeface="Arial Black"/>
                <a:cs typeface="Arial Black"/>
              </a:rPr>
              <a:t>Majorelle un art de vivre moderne</a:t>
            </a:r>
            <a:endParaRPr lang="fr-FR" sz="14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69955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863">
        <p:wipe/>
      </p:transition>
    </mc:Choice>
    <mc:Fallback xmlns="">
      <p:transition xmlns:p14="http://schemas.microsoft.com/office/powerpoint/2010/main" spd="slow" advTm="10863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aris - 3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-5434"/>
            <a:ext cx="9296400" cy="70104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43000" y="228600"/>
            <a:ext cx="7052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Sur la </a:t>
            </a:r>
            <a:r>
              <a:rPr lang="fr-FR" sz="1600" dirty="0" smtClean="0">
                <a:solidFill>
                  <a:srgbClr val="000000"/>
                </a:solidFill>
              </a:rPr>
              <a:t>terrasse</a:t>
            </a:r>
            <a:r>
              <a:rPr lang="fr-FR" dirty="0" smtClean="0">
                <a:solidFill>
                  <a:srgbClr val="000000"/>
                </a:solidFill>
              </a:rPr>
              <a:t>: </a:t>
            </a:r>
            <a:r>
              <a:rPr lang="fr-FR" dirty="0">
                <a:solidFill>
                  <a:srgbClr val="000000"/>
                </a:solidFill>
              </a:rPr>
              <a:t>malgré le temps </a:t>
            </a:r>
            <a:r>
              <a:rPr lang="fr-FR" dirty="0" smtClean="0">
                <a:solidFill>
                  <a:srgbClr val="000000"/>
                </a:solidFill>
              </a:rPr>
              <a:t>brumeux, une des plus belle vue de Paris.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2" name="Image 1" descr="galeries LAF (27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4197668"/>
            <a:ext cx="4038600" cy="2660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673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364">
        <p:fade/>
      </p:transition>
    </mc:Choice>
    <mc:Fallback xmlns="">
      <p:transition xmlns:p14="http://schemas.microsoft.com/office/powerpoint/2010/main" spd="slow" advTm="7364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ris - 3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3" name="Image 2" descr="IMG_0397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724400"/>
            <a:ext cx="3330790" cy="213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511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82">
        <p:wipe/>
      </p:transition>
    </mc:Choice>
    <mc:Fallback xmlns="">
      <p:transition xmlns:p14="http://schemas.microsoft.com/office/powerpoint/2010/main" spd="slow" advTm="8682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aris - 2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0" y="0"/>
            <a:ext cx="9753600" cy="688730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ZoneTexte 6"/>
          <p:cNvSpPr txBox="1"/>
          <p:nvPr/>
        </p:nvSpPr>
        <p:spPr>
          <a:xfrm>
            <a:off x="838200" y="762000"/>
            <a:ext cx="1484200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L’opéra Garnier</a:t>
            </a:r>
            <a:endParaRPr lang="fr-FR" sz="1600" dirty="0">
              <a:solidFill>
                <a:srgbClr val="000000"/>
              </a:solidFill>
            </a:endParaRPr>
          </a:p>
        </p:txBody>
      </p:sp>
      <p:pic>
        <p:nvPicPr>
          <p:cNvPr id="2" name="Image 1" descr="Capture d’écran 2018-01-29 à 10.18.27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685800"/>
            <a:ext cx="792424" cy="1295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99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134">
        <p:wipe/>
      </p:transition>
    </mc:Choice>
    <mc:Fallback xmlns="">
      <p:transition xmlns:p14="http://schemas.microsoft.com/office/powerpoint/2010/main" spd="slow" advTm="7134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aris - 3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716">
        <p:wipe/>
      </p:transition>
    </mc:Choice>
    <mc:Fallback xmlns="">
      <p:transition xmlns:p14="http://schemas.microsoft.com/office/powerpoint/2010/main" spd="slow" advTm="5716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ris - 2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3469452"/>
            <a:ext cx="4826000" cy="3388548"/>
          </a:xfrm>
          <a:prstGeom prst="rect">
            <a:avLst/>
          </a:prstGeom>
        </p:spPr>
      </p:pic>
      <p:pic>
        <p:nvPicPr>
          <p:cNvPr id="3" name="Image 2" descr="paris - 2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-24459"/>
            <a:ext cx="5105400" cy="3505200"/>
          </a:xfrm>
          <a:prstGeom prst="rect">
            <a:avLst/>
          </a:prstGeom>
        </p:spPr>
      </p:pic>
      <p:pic>
        <p:nvPicPr>
          <p:cNvPr id="4" name="Image 3" descr="paris - 28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048656" y="152400"/>
            <a:ext cx="1082523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00"/>
                </a:solidFill>
              </a:rPr>
              <a:t>Le Sacré Cœur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620000" y="152400"/>
            <a:ext cx="966931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0000"/>
                </a:solidFill>
              </a:rPr>
              <a:t>Notre-Dame</a:t>
            </a:r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315200" y="3657600"/>
            <a:ext cx="1324476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0000"/>
                </a:solidFill>
              </a:rPr>
              <a:t>Centre Beaubourg</a:t>
            </a:r>
            <a:endParaRPr lang="fr-FR" sz="12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70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29">
        <p:wipe/>
      </p:transition>
    </mc:Choice>
    <mc:Fallback xmlns="">
      <p:transition xmlns:p14="http://schemas.microsoft.com/office/powerpoint/2010/main" spd="slow" advTm="8629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66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38200" y="381000"/>
            <a:ext cx="691767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Notre conférencière nous conte l’historique et l’évolution des Galeries Lafayette.</a:t>
            </a:r>
            <a:endParaRPr lang="fr-FR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17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167">
        <p:wipe/>
      </p:transition>
    </mc:Choice>
    <mc:Fallback xmlns="">
      <p:transition xmlns:p14="http://schemas.microsoft.com/office/powerpoint/2010/main" spd="slow" advTm="5167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ris - 2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0775" cy="6858000"/>
          </a:xfrm>
          <a:prstGeom prst="rect">
            <a:avLst/>
          </a:prstGeom>
        </p:spPr>
      </p:pic>
      <p:pic>
        <p:nvPicPr>
          <p:cNvPr id="3" name="Image 2" descr="paris - 2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4" name="Image 3" descr="paris - 3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438400" y="228600"/>
            <a:ext cx="3780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La tour Eiffel a la tête dans les nuages!</a:t>
            </a:r>
            <a:endParaRPr lang="fr-FR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029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35">
        <p:wipe/>
      </p:transition>
    </mc:Choice>
    <mc:Fallback xmlns="">
      <p:transition xmlns:p14="http://schemas.microsoft.com/office/powerpoint/2010/main" spd="slow" advTm="6235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leries LAF (22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 descr="galeries LAF (23)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 descr="galeries LAF (22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81000" y="31262"/>
            <a:ext cx="60674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rgbClr val="000000"/>
                </a:solidFill>
                <a:latin typeface="Brush Script MT Italic"/>
                <a:cs typeface="Brush Script MT Italic"/>
              </a:rPr>
              <a:t>      </a:t>
            </a:r>
          </a:p>
          <a:p>
            <a:r>
              <a:rPr lang="fr-FR" sz="2000" dirty="0" smtClean="0">
                <a:solidFill>
                  <a:srgbClr val="000000"/>
                </a:solidFill>
                <a:latin typeface="Bradley Hand Bold"/>
                <a:cs typeface="Bradley Hand Bold"/>
              </a:rPr>
              <a:t>Promis : on reviendra sur la terrasse un jour de beau  </a:t>
            </a:r>
            <a:endParaRPr lang="fr-FR" sz="2000" dirty="0">
              <a:solidFill>
                <a:srgbClr val="000000"/>
              </a:solidFill>
              <a:latin typeface="Bradley Hand Bold"/>
              <a:cs typeface="Bradley Hand Bold"/>
            </a:endParaRPr>
          </a:p>
        </p:txBody>
      </p:sp>
      <p:pic>
        <p:nvPicPr>
          <p:cNvPr id="7" name="Image 6" descr="soleil1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408877"/>
            <a:ext cx="685800" cy="6579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326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847">
        <p:wipe/>
      </p:transition>
    </mc:Choice>
    <mc:Fallback xmlns="">
      <p:transition xmlns:p14="http://schemas.microsoft.com/office/powerpoint/2010/main" spd="slow" advTm="11847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8-01-26 à 18.01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152400"/>
            <a:ext cx="4572000" cy="654839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105400" y="1371600"/>
            <a:ext cx="36434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Lucida Calligraphy"/>
                <a:cs typeface="Lucida Calligraphy"/>
              </a:rPr>
              <a:t>Fin de la Visite</a:t>
            </a:r>
            <a:endParaRPr lang="fr-FR" sz="3200" dirty="0">
              <a:latin typeface="Lucida Calligraphy"/>
              <a:cs typeface="Lucida Calligraphy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019800" y="2895600"/>
            <a:ext cx="15824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Fineliner Script"/>
                <a:cs typeface="Fineliner Script"/>
              </a:rPr>
              <a:t>Les photos sont de </a:t>
            </a:r>
          </a:p>
          <a:p>
            <a:pPr algn="ctr"/>
            <a:r>
              <a:rPr lang="fr-FR" dirty="0" smtClean="0">
                <a:latin typeface="Fineliner Script"/>
                <a:cs typeface="Fineliner Script"/>
              </a:rPr>
              <a:t>Odile</a:t>
            </a:r>
          </a:p>
          <a:p>
            <a:pPr algn="ctr"/>
            <a:r>
              <a:rPr lang="fr-FR" dirty="0" smtClean="0">
                <a:latin typeface="Fineliner Script"/>
                <a:cs typeface="Fineliner Script"/>
              </a:rPr>
              <a:t>Jacques</a:t>
            </a:r>
          </a:p>
          <a:p>
            <a:pPr algn="ctr"/>
            <a:r>
              <a:rPr lang="fr-FR" dirty="0" smtClean="0">
                <a:latin typeface="Fineliner Script"/>
                <a:cs typeface="Fineliner Script"/>
              </a:rPr>
              <a:t>Michèle</a:t>
            </a:r>
            <a:endParaRPr lang="fr-FR" dirty="0">
              <a:latin typeface="Fineliner Script"/>
              <a:cs typeface="Fineliner Script"/>
            </a:endParaRPr>
          </a:p>
          <a:p>
            <a:pPr algn="ctr"/>
            <a:endParaRPr lang="fr-FR" dirty="0">
              <a:latin typeface="Fineliner Script"/>
              <a:cs typeface="Fineliner Scrip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562600" y="4495800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Fineliner Script"/>
                <a:cs typeface="Fineliner Script"/>
              </a:rPr>
              <a:t>Le Diaporama conçu par Michèle</a:t>
            </a:r>
            <a:endParaRPr lang="fr-FR" dirty="0">
              <a:latin typeface="Fineliner Script"/>
              <a:cs typeface="Fineliner Scrip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791200" y="5410200"/>
            <a:ext cx="284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Fineliner Script"/>
                <a:cs typeface="Fineliner Script"/>
              </a:rPr>
              <a:t>Musique : Erik Satie – </a:t>
            </a:r>
            <a:r>
              <a:rPr lang="fr-FR" dirty="0" err="1" smtClean="0">
                <a:latin typeface="Fineliner Script"/>
                <a:cs typeface="Fineliner Script"/>
              </a:rPr>
              <a:t>Gnossienne</a:t>
            </a:r>
            <a:r>
              <a:rPr lang="fr-FR" smtClean="0">
                <a:latin typeface="Fineliner Script"/>
                <a:cs typeface="Fineliner Script"/>
              </a:rPr>
              <a:t> 1 </a:t>
            </a:r>
            <a:endParaRPr lang="fr-FR" dirty="0">
              <a:latin typeface="Fineliner Script"/>
              <a:cs typeface="Fineliner Script"/>
            </a:endParaRPr>
          </a:p>
        </p:txBody>
      </p:sp>
      <p:pic>
        <p:nvPicPr>
          <p:cNvPr id="12" name="Image 11" descr="Capture d’écran 2018-01-12 à 18.06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228600"/>
            <a:ext cx="2498969" cy="26974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090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211">
        <p:wipe/>
      </p:transition>
    </mc:Choice>
    <mc:Fallback xmlns="">
      <p:transition xmlns:p14="http://schemas.microsoft.com/office/powerpoint/2010/main" spd="slow" advTm="26211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8-01-25 à 22.50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57200"/>
            <a:ext cx="6336715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/>
          <p:cNvSpPr txBox="1"/>
          <p:nvPr/>
        </p:nvSpPr>
        <p:spPr>
          <a:xfrm>
            <a:off x="304800" y="5029200"/>
            <a:ext cx="8458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En 1893, </a:t>
            </a:r>
            <a:r>
              <a:rPr lang="fr-FR" dirty="0" smtClean="0">
                <a:latin typeface="Arial Black"/>
                <a:cs typeface="Arial Black"/>
              </a:rPr>
              <a:t>Théophile Bader et Alphonse Kahn</a:t>
            </a:r>
            <a:r>
              <a:rPr lang="fr-FR" dirty="0" smtClean="0"/>
              <a:t>, deux cousins alsaciens, s’associent et reprennent un commerce de nouveautés. En 1894, ils ouvrent le magasin les Galeries Lafayette à l’angle de la rue la Fayette et de la rue de la Chaussée-d ’Antin, plus de 40 ans après l’ouverture du « Bon Marché ». </a:t>
            </a:r>
            <a:endParaRPr lang="fr-FR" dirty="0"/>
          </a:p>
        </p:txBody>
      </p:sp>
      <p:pic>
        <p:nvPicPr>
          <p:cNvPr id="5" name="Image 4" descr="Capture d’écran 2018-01-27 à 14.23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2743200"/>
            <a:ext cx="1476587" cy="1636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 descr="Capture d’écran 2018-01-27 à 14.11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685800"/>
            <a:ext cx="18288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7315200" y="2286000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Théophile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7315200" y="4419600"/>
            <a:ext cx="866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Alphonse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08402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156">
        <p:wipe/>
      </p:transition>
    </mc:Choice>
    <mc:Fallback xmlns="">
      <p:transition xmlns:p14="http://schemas.microsoft.com/office/powerpoint/2010/main" spd="slow" advTm="15156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apture d’écran 2018-01-26 à 17.57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0" y="218017"/>
            <a:ext cx="3544484" cy="6648450"/>
          </a:xfrm>
          <a:prstGeom prst="rect">
            <a:avLst/>
          </a:prstGeom>
        </p:spPr>
      </p:pic>
      <p:pic>
        <p:nvPicPr>
          <p:cNvPr id="10" name="Image 9" descr="Capture d’écran 2018-01-27 à 14.39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381000"/>
            <a:ext cx="6553200" cy="3724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ZoneTexte 10"/>
          <p:cNvSpPr txBox="1"/>
          <p:nvPr/>
        </p:nvSpPr>
        <p:spPr>
          <a:xfrm>
            <a:off x="2438400" y="4495800"/>
            <a:ext cx="6324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Pendant les 10 premières années, l’entreprise se développe et prend de l’ampleur. L’emplacement est idéal à proximité des grands boulevards, de l’opéra Garnier et de la gare Saint Lazare. </a:t>
            </a:r>
          </a:p>
          <a:p>
            <a:pPr algn="just"/>
            <a:r>
              <a:rPr lang="fr-FR" dirty="0" smtClean="0"/>
              <a:t>Cela attire un grand nombre de parisiens et de provinciaux. </a:t>
            </a:r>
          </a:p>
          <a:p>
            <a:pPr algn="just"/>
            <a:r>
              <a:rPr lang="fr-FR" dirty="0" smtClean="0"/>
              <a:t>Elle s’agrandit </a:t>
            </a:r>
            <a:r>
              <a:rPr lang="fr-FR" dirty="0"/>
              <a:t>en rachetant les immeubles voisins.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614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780">
        <p:wipe/>
      </p:transition>
    </mc:Choice>
    <mc:Fallback xmlns="">
      <p:transition xmlns:p14="http://schemas.microsoft.com/office/powerpoint/2010/main" spd="slow" advTm="1378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14400" y="304800"/>
            <a:ext cx="701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Arial Black"/>
                <a:cs typeface="Arial Black"/>
              </a:rPr>
              <a:t>Ferdinand </a:t>
            </a:r>
            <a:r>
              <a:rPr lang="fr-FR" dirty="0" err="1" smtClean="0">
                <a:latin typeface="Arial Black"/>
                <a:cs typeface="Arial Black"/>
              </a:rPr>
              <a:t>Chanut</a:t>
            </a:r>
            <a:r>
              <a:rPr lang="fr-FR" dirty="0" smtClean="0">
                <a:latin typeface="Arial Black"/>
                <a:cs typeface="Arial Black"/>
              </a:rPr>
              <a:t> </a:t>
            </a:r>
            <a:r>
              <a:rPr lang="fr-FR" dirty="0" smtClean="0"/>
              <a:t>est l’architecte qui agrandit les Galeries en 1912 en créant la coupole de style « Art Nouveau » avec 10 piliers métalliques et des balustrades arrondies.</a:t>
            </a:r>
          </a:p>
          <a:p>
            <a:pPr algn="just"/>
            <a:r>
              <a:rPr lang="fr-FR" dirty="0" smtClean="0">
                <a:latin typeface="Arial Black"/>
                <a:cs typeface="Arial Black"/>
              </a:rPr>
              <a:t>Jacques Gruber </a:t>
            </a:r>
            <a:r>
              <a:rPr lang="fr-FR" dirty="0" smtClean="0"/>
              <a:t>est le maître-verrier qui conçoit les vitraux de styles néo-byzantins.</a:t>
            </a:r>
          </a:p>
        </p:txBody>
      </p:sp>
      <p:pic>
        <p:nvPicPr>
          <p:cNvPr id="3" name="Image 2" descr="Capture d’écran 2018-01-27 à 11.34.57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133600"/>
            <a:ext cx="2840059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 descr="paris - 2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495800"/>
            <a:ext cx="2819400" cy="218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 descr="paris - 3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186" y="2133600"/>
            <a:ext cx="598698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7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257">
        <p:wipe/>
      </p:transition>
    </mc:Choice>
    <mc:Fallback xmlns="">
      <p:transition xmlns:p14="http://schemas.microsoft.com/office/powerpoint/2010/main" spd="slow" advTm="11257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ris - 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 descr="paris - 1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3200400"/>
            <a:ext cx="5181600" cy="345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 descr="paris - 1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57200"/>
            <a:ext cx="54864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6629400" y="609600"/>
            <a:ext cx="132600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Sous la coupole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1161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716">
        <p:wipe/>
      </p:transition>
    </mc:Choice>
    <mc:Fallback xmlns="">
      <p:transition xmlns:p14="http://schemas.microsoft.com/office/powerpoint/2010/main" spd="slow" advTm="5716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ris - 1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2692400"/>
            <a:ext cx="6248400" cy="4165600"/>
          </a:xfrm>
          <a:prstGeom prst="rect">
            <a:avLst/>
          </a:prstGeom>
        </p:spPr>
      </p:pic>
      <p:pic>
        <p:nvPicPr>
          <p:cNvPr id="3" name="Image 2" descr="paris - 1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324600" cy="4216400"/>
          </a:xfrm>
          <a:prstGeom prst="rect">
            <a:avLst/>
          </a:prstGeom>
        </p:spPr>
      </p:pic>
      <p:pic>
        <p:nvPicPr>
          <p:cNvPr id="4" name="Image 3" descr="paris - 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8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99">
        <p:wipe/>
      </p:transition>
    </mc:Choice>
    <mc:Fallback xmlns="">
      <p:transition xmlns:p14="http://schemas.microsoft.com/office/powerpoint/2010/main" spd="slow" advTm="5399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leries LAF (1)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277">
        <p:wipe/>
      </p:transition>
    </mc:Choice>
    <mc:Fallback xmlns="">
      <p:transition xmlns:p14="http://schemas.microsoft.com/office/powerpoint/2010/main" spd="slow" advTm="5277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lfé - 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0" y="0"/>
            <a:ext cx="1013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712">
        <p:wipe/>
      </p:transition>
    </mc:Choice>
    <mc:Fallback xmlns="">
      <p:transition xmlns:p14="http://schemas.microsoft.com/office/powerpoint/2010/main" spd="slow" advTm="5712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1|5|4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lbum photo classiqu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oir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Album photo classique.potx</Template>
  <TotalTime>0</TotalTime>
  <Words>316</Words>
  <Application>Microsoft Macintosh PowerPoint</Application>
  <PresentationFormat>Présentation à l'écran (4:3)</PresentationFormat>
  <Paragraphs>39</Paragraphs>
  <Slides>22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22</vt:i4>
      </vt:variant>
    </vt:vector>
  </HeadingPairs>
  <TitlesOfParts>
    <vt:vector size="24" baseType="lpstr">
      <vt:lpstr>Album photo classique</vt:lpstr>
      <vt:lpstr>Noir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2018-02-03T23:16:37Z</dcterms:modified>
</cp:coreProperties>
</file>