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8" r:id="rId2"/>
    <p:sldId id="266" r:id="rId3"/>
    <p:sldId id="259" r:id="rId4"/>
    <p:sldId id="261" r:id="rId5"/>
    <p:sldId id="262" r:id="rId6"/>
    <p:sldId id="263" r:id="rId7"/>
    <p:sldId id="271" r:id="rId8"/>
    <p:sldId id="272" r:id="rId9"/>
    <p:sldId id="273" r:id="rId10"/>
    <p:sldId id="267" r:id="rId11"/>
    <p:sldId id="269" r:id="rId12"/>
    <p:sldId id="268" r:id="rId13"/>
    <p:sldId id="256" r:id="rId14"/>
    <p:sldId id="257" r:id="rId15"/>
    <p:sldId id="264" r:id="rId16"/>
    <p:sldId id="274" r:id="rId17"/>
    <p:sldId id="275" r:id="rId18"/>
    <p:sldId id="276" r:id="rId19"/>
    <p:sldId id="277" r:id="rId20"/>
    <p:sldId id="278" r:id="rId21"/>
    <p:sldId id="265" r:id="rId22"/>
    <p:sldId id="279" r:id="rId23"/>
    <p:sldId id="280" r:id="rId24"/>
    <p:sldId id="281" r:id="rId25"/>
    <p:sldId id="282" r:id="rId26"/>
    <p:sldId id="283" r:id="rId27"/>
    <p:sldId id="270" r:id="rId28"/>
    <p:sldId id="285" r:id="rId29"/>
    <p:sldId id="288" r:id="rId30"/>
    <p:sldId id="287" r:id="rId31"/>
    <p:sldId id="28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A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CEB07-653E-4B15-BA78-9775EA1D4C10}" type="datetimeFigureOut">
              <a:rPr lang="fr-FR" smtClean="0"/>
              <a:t>19/01/2024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21B58-277E-4F96-8428-FB7529CAF8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898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5FF-E20E-45D6-9DD6-E1D86CBB8CA6}" type="datetime1">
              <a:rPr lang="fr-FR" smtClean="0"/>
              <a:t>19/01/2024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082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17B0-C7A6-40D2-AC07-D8FEF39697C8}" type="datetime1">
              <a:rPr lang="fr-FR" smtClean="0"/>
              <a:t>19/01/2024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192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DE39-5F7B-45C9-967E-424C1966D560}" type="datetime1">
              <a:rPr lang="fr-FR" smtClean="0"/>
              <a:t>19/01/2024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637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BFA-BC38-479F-BC53-BDC4784AB0EE}" type="datetime1">
              <a:rPr lang="fr-FR" smtClean="0"/>
              <a:t>19/01/2024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0640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14F5-3E48-42D0-80AB-BFB0691C4F0F}" type="datetime1">
              <a:rPr lang="fr-FR" smtClean="0"/>
              <a:t>19/01/2024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6653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7EB4-8339-4CC9-8EF1-4DBD9FF672C6}" type="datetime1">
              <a:rPr lang="fr-FR" smtClean="0"/>
              <a:t>19/01/2024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4858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FB94-E108-496E-8821-ECD9362F0AA8}" type="datetime1">
              <a:rPr lang="fr-FR" smtClean="0"/>
              <a:t>19/01/2024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734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  <a:prstGeom prst="rect">
            <a:avLst/>
          </a:prstGeo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A56D-E02F-4FB0-BD57-C4FAAF3B1A13}" type="datetime1">
              <a:rPr lang="fr-FR" smtClean="0"/>
              <a:t>19/01/2024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692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E34-8AC8-438B-A118-9CE5E1597BEB}" type="datetime1">
              <a:rPr lang="fr-FR" smtClean="0"/>
              <a:t>19/01/2024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164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513D-9602-43B9-9846-476CDF49365A}" type="datetime1">
              <a:rPr lang="fr-FR" smtClean="0"/>
              <a:t>19/01/2024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58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AE84-1EAB-4E15-95E4-7F37B28155C6}" type="datetime1">
              <a:rPr lang="fr-FR" smtClean="0"/>
              <a:t>19/01/2024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918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DEC0-7F3D-410E-9452-89B29C2779C4}" type="datetime1">
              <a:rPr lang="fr-FR" smtClean="0"/>
              <a:t>19/01/2024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400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E936-74F7-4668-877E-5531315F01CA}" type="datetime1">
              <a:rPr lang="fr-FR" smtClean="0"/>
              <a:t>19/01/2024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56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4ABA-F9CF-4A6A-BDE5-4DC1BDD6E7E8}" type="datetime1">
              <a:rPr lang="fr-FR" smtClean="0"/>
              <a:t>19/01/2024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101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4F4A-2417-4DF2-9249-37D8B435C79E}" type="datetime1">
              <a:rPr lang="fr-FR" smtClean="0"/>
              <a:t>19/01/2024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666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A9D9-0C7E-4FEA-AFDD-9FD12CDBB758}" type="datetime1">
              <a:rPr lang="fr-FR" smtClean="0"/>
              <a:t>19/01/2024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890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76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D5328-A731-48BC-AA78-16F854B533E0}" type="datetime1">
              <a:rPr lang="fr-FR" smtClean="0"/>
              <a:t>19/01/2024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406486"/>
            <a:ext cx="6297612" cy="451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Réunion Galette des Rois 19 janvier 2024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4666" y="6406486"/>
            <a:ext cx="596054" cy="451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293ED7-B552-49BC-8642-8CF737A7D21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74442FA-9130-F7BD-07D6-DE4D26C98E66}"/>
              </a:ext>
            </a:extLst>
          </p:cNvPr>
          <p:cNvSpPr/>
          <p:nvPr userDrawn="1"/>
        </p:nvSpPr>
        <p:spPr>
          <a:xfrm>
            <a:off x="0" y="0"/>
            <a:ext cx="12192000" cy="94488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46B834DE-40DA-ACCE-34FA-809B6C09652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" y="0"/>
            <a:ext cx="1195704" cy="95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9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monde-agence-voyage-vacances-461179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456FC1-B75F-E342-17D8-9F1FC34D7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136342"/>
            <a:ext cx="8596668" cy="2130642"/>
          </a:xfrm>
        </p:spPr>
        <p:txBody>
          <a:bodyPr/>
          <a:lstStyle/>
          <a:p>
            <a:pPr algn="ctr"/>
            <a:endParaRPr lang="fr-F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Bienvenue à l’ après-midi </a:t>
            </a:r>
          </a:p>
          <a:p>
            <a:pPr algn="ctr"/>
            <a:endParaRPr lang="fr-F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Galette des Rois </a:t>
            </a:r>
          </a:p>
          <a:p>
            <a:pPr algn="ctr"/>
            <a:endParaRPr lang="fr-F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1141DD-AF43-5753-A342-91E76F65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1D8CAC-9765-CAB2-32A4-B709B0B8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1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E412E53-1805-8A02-B148-2DBABEFFB9E8}"/>
              </a:ext>
            </a:extLst>
          </p:cNvPr>
          <p:cNvSpPr txBox="1"/>
          <p:nvPr/>
        </p:nvSpPr>
        <p:spPr>
          <a:xfrm>
            <a:off x="1731147" y="159798"/>
            <a:ext cx="83316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Accueil des Villes Françaises de Montélimar </a:t>
            </a:r>
            <a:b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000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456FC1-B75F-E342-17D8-9F1FC34D7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780025"/>
            <a:ext cx="8596668" cy="1486959"/>
          </a:xfrm>
        </p:spPr>
        <p:txBody>
          <a:bodyPr/>
          <a:lstStyle/>
          <a:p>
            <a:pPr algn="ctr"/>
            <a:endParaRPr lang="fr-F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Résolutions pour 2024</a:t>
            </a:r>
          </a:p>
          <a:p>
            <a:pPr algn="ctr"/>
            <a:endParaRPr lang="fr-F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1141DD-AF43-5753-A342-91E76F65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1D8CAC-9765-CAB2-32A4-B709B0B8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E412E53-1805-8A02-B148-2DBABEFFB9E8}"/>
              </a:ext>
            </a:extLst>
          </p:cNvPr>
          <p:cNvSpPr txBox="1"/>
          <p:nvPr/>
        </p:nvSpPr>
        <p:spPr>
          <a:xfrm>
            <a:off x="1731147" y="159798"/>
            <a:ext cx="83316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Accueil des Villes Françaises de Montélimar </a:t>
            </a:r>
            <a:b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2604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09892-C6C5-F135-DD7A-FDEAF040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6" y="0"/>
            <a:ext cx="10653204" cy="923278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Nous, l’association AVF Montélimar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6E7346-1AAC-E452-AA25-27D2B9538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23278"/>
            <a:ext cx="8596668" cy="55751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préparons l’avenir,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Traditionnelle relève,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 aux futurs retraités,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Nouvelles animations,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Locaux plus adaptés,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améliorons notre accueil,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développons notre convivialité,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accompagnons nos bénévoles,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Réduction des tâches administratives,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Ecoute </a:t>
            </a:r>
            <a:r>
              <a:rPr lang="fr-F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supplémentaire (débat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/buffet),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Pérennisation de la journée des bénévoles,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CA2997-4CDF-1864-B9C3-88CC4EF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Galette des Rois 19 janvier 2024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BD6B9D-6FF3-AB09-659B-EFCEA525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675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09892-C6C5-F135-DD7A-FDEAF040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6" y="0"/>
            <a:ext cx="10653204" cy="923278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Moi, adhérent de AVF Montélimar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6E7346-1AAC-E452-AA25-27D2B9538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23278"/>
            <a:ext cx="8596668" cy="51224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J’aurai une adresse-mail pour soulager les bénévoles,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répondrai aux mails des bénévoles,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signalerai mon absence aux animations,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serai à l’heure,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donnerai un coup de main,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garderai toujours la ‘banane’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CA2997-4CDF-1864-B9C3-88CC4EF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Galette des Rois 19 janvier 2024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BD6B9D-6FF3-AB09-659B-EFCEA525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84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C27F1-9B25-8F8B-6CA4-DE9D56D1E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                         </a:t>
            </a:r>
            <a:r>
              <a:rPr lang="fr-FR" b="1" dirty="0"/>
              <a:t>2023/2024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E1C496-33F1-CA9A-21A8-C7244B7A4E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dirty="0">
                <a:solidFill>
                  <a:srgbClr val="002060"/>
                </a:solidFill>
                <a:latin typeface="Arial Black" panose="020B0A04020102020204" pitchFamily="34" charset="0"/>
              </a:rPr>
              <a:t>LA CONVIVIALITE au sein de l’AVF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2201F4-39F9-875B-BE62-84E3E853C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04702"/>
            <a:ext cx="3684104" cy="2475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35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397E41F-B653-71F1-E679-B88320F70B48}"/>
              </a:ext>
            </a:extLst>
          </p:cNvPr>
          <p:cNvSpPr txBox="1"/>
          <p:nvPr/>
        </p:nvSpPr>
        <p:spPr>
          <a:xfrm>
            <a:off x="1003177" y="958788"/>
            <a:ext cx="93725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 </a:t>
            </a:r>
            <a:r>
              <a:rPr lang="fr-FR" sz="3200" dirty="0"/>
              <a:t>Journée des nouveaux Arrivants</a:t>
            </a:r>
          </a:p>
          <a:p>
            <a:r>
              <a:rPr lang="fr-FR" sz="3200" dirty="0"/>
              <a:t> </a:t>
            </a:r>
            <a:r>
              <a:rPr lang="fr-FR" sz="3200" dirty="0" err="1"/>
              <a:t>N.A</a:t>
            </a:r>
            <a:r>
              <a:rPr lang="fr-FR" sz="3200" dirty="0"/>
              <a:t> et nouveaux Inscrits N.I </a:t>
            </a:r>
          </a:p>
          <a:p>
            <a:endParaRPr lang="fr-FR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b="1" dirty="0"/>
              <a:t>-Mise en place d’un système de parrainage </a:t>
            </a:r>
            <a:r>
              <a:rPr lang="fr-FR" sz="3200" dirty="0"/>
              <a:t>pour les N.A afin de faciliter leur intégration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A7BBDE5-57A0-C117-843A-842C4F0B50F3}"/>
              </a:ext>
            </a:extLst>
          </p:cNvPr>
          <p:cNvSpPr txBox="1"/>
          <p:nvPr/>
        </p:nvSpPr>
        <p:spPr>
          <a:xfrm>
            <a:off x="10269824" y="6732593"/>
            <a:ext cx="278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9034841-D07F-F1BE-12B3-2A75AAEB7DCE}"/>
              </a:ext>
            </a:extLst>
          </p:cNvPr>
          <p:cNvSpPr txBox="1"/>
          <p:nvPr/>
        </p:nvSpPr>
        <p:spPr>
          <a:xfrm>
            <a:off x="2476870" y="97654"/>
            <a:ext cx="7869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/>
              <a:t>Le mardi 19 septembre</a:t>
            </a:r>
          </a:p>
        </p:txBody>
      </p:sp>
    </p:spTree>
    <p:extLst>
      <p:ext uri="{BB962C8B-B14F-4D97-AF65-F5344CB8AC3E}">
        <p14:creationId xmlns:p14="http://schemas.microsoft.com/office/powerpoint/2010/main" val="11093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65BD21-830E-546D-E458-D021238DDE56}"/>
              </a:ext>
            </a:extLst>
          </p:cNvPr>
          <p:cNvSpPr txBox="1"/>
          <p:nvPr/>
        </p:nvSpPr>
        <p:spPr>
          <a:xfrm rot="10800000" flipV="1">
            <a:off x="617836" y="1110506"/>
            <a:ext cx="93251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F0000"/>
                </a:solidFill>
              </a:rPr>
              <a:t>Pour tous les Adhérents</a:t>
            </a:r>
          </a:p>
          <a:p>
            <a:pPr algn="ctr"/>
            <a:endParaRPr lang="fr-FR" sz="4400" b="1" dirty="0">
              <a:solidFill>
                <a:srgbClr val="FF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200" dirty="0"/>
              <a:t>Lieu de rendez-vous  au </a:t>
            </a:r>
            <a:r>
              <a:rPr lang="fr-FR" sz="3200" b="1" dirty="0"/>
              <a:t>OLD SCHOOL CAFE</a:t>
            </a:r>
          </a:p>
          <a:p>
            <a:endParaRPr lang="fr-FR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/>
              <a:t>2 fois par mois le mercredi de 9h30 à 11 h</a:t>
            </a:r>
          </a:p>
          <a:p>
            <a:endParaRPr lang="fr-FR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/>
              <a:t>Prochaine réunion  le  </a:t>
            </a:r>
            <a:r>
              <a:rPr lang="fr-FR" sz="3200" b="1" dirty="0"/>
              <a:t>mercredi 24 janvier                                 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Picture 2" descr="Pause café - Le blog de meuse.ardennes">
            <a:extLst>
              <a:ext uri="{FF2B5EF4-FFF2-40B4-BE49-F238E27FC236}">
                <a16:creationId xmlns:a16="http://schemas.microsoft.com/office/drawing/2014/main" id="{EC8E3C97-2B1B-3107-91D1-B2EBA4EC8AA4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4841" y="0"/>
            <a:ext cx="2696295" cy="259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13487F3-9485-DCFC-AB62-68A4D020824F}"/>
              </a:ext>
            </a:extLst>
          </p:cNvPr>
          <p:cNvSpPr txBox="1"/>
          <p:nvPr/>
        </p:nvSpPr>
        <p:spPr>
          <a:xfrm>
            <a:off x="1624614" y="168676"/>
            <a:ext cx="75550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/>
              <a:t>Bla-Bla Café </a:t>
            </a:r>
          </a:p>
        </p:txBody>
      </p:sp>
    </p:spTree>
    <p:extLst>
      <p:ext uri="{BB962C8B-B14F-4D97-AF65-F5344CB8AC3E}">
        <p14:creationId xmlns:p14="http://schemas.microsoft.com/office/powerpoint/2010/main" val="175486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ecteur gratuit gobelets en verre avec des éclaboussures de vin réalistes">
            <a:extLst>
              <a:ext uri="{FF2B5EF4-FFF2-40B4-BE49-F238E27FC236}">
                <a16:creationId xmlns:a16="http://schemas.microsoft.com/office/drawing/2014/main" id="{94F12FBE-7040-672B-7DE7-AB821D4F8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883">
            <a:off x="9476020" y="3743999"/>
            <a:ext cx="1869764" cy="228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a recette du nougat blanc de Provence : notre Noël régional - Cuisine  Actuelle">
            <a:extLst>
              <a:ext uri="{FF2B5EF4-FFF2-40B4-BE49-F238E27FC236}">
                <a16:creationId xmlns:a16="http://schemas.microsoft.com/office/drawing/2014/main" id="{E45A70E5-CDDF-FD40-1FDA-709EBCEC5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076">
            <a:off x="8832702" y="1707204"/>
            <a:ext cx="1764307" cy="17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FC5F7D0-38A9-FFBC-F03E-CF4445CB3B67}"/>
              </a:ext>
            </a:extLst>
          </p:cNvPr>
          <p:cNvSpPr txBox="1"/>
          <p:nvPr/>
        </p:nvSpPr>
        <p:spPr>
          <a:xfrm>
            <a:off x="0" y="832221"/>
            <a:ext cx="934818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rgbClr val="FF000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Pour les </a:t>
            </a:r>
            <a:r>
              <a:rPr lang="fr-FR" sz="3200" b="1" dirty="0" err="1">
                <a:solidFill>
                  <a:srgbClr val="FF0000"/>
                </a:solidFill>
              </a:rPr>
              <a:t>N.A</a:t>
            </a:r>
            <a:endParaRPr lang="fr-FR" sz="3200" b="1" dirty="0">
              <a:solidFill>
                <a:srgbClr val="FF0000"/>
              </a:solidFill>
            </a:endParaRPr>
          </a:p>
          <a:p>
            <a:r>
              <a:rPr lang="fr-FR" sz="4000" dirty="0"/>
              <a:t>                 </a:t>
            </a:r>
            <a:r>
              <a:rPr lang="fr-FR" sz="3200" dirty="0"/>
              <a:t>Sortie «</a:t>
            </a:r>
            <a:r>
              <a:rPr lang="fr-FR" sz="3200" b="1" dirty="0"/>
              <a:t> la Matinale </a:t>
            </a:r>
            <a:r>
              <a:rPr lang="fr-FR" sz="3200" dirty="0"/>
              <a:t>»</a:t>
            </a:r>
          </a:p>
          <a:p>
            <a:endParaRPr lang="fr-FR" sz="4000" dirty="0"/>
          </a:p>
          <a:p>
            <a:r>
              <a:rPr lang="fr-FR" dirty="0"/>
              <a:t>         </a:t>
            </a:r>
            <a:r>
              <a:rPr lang="fr-FR" b="1" dirty="0"/>
              <a:t>-</a:t>
            </a:r>
            <a:r>
              <a:rPr lang="fr-FR" sz="3600" dirty="0"/>
              <a:t>Visite du Nougatier   Diane de </a:t>
            </a:r>
            <a:r>
              <a:rPr lang="fr-FR" sz="3600" dirty="0" err="1"/>
              <a:t>Poytiers</a:t>
            </a:r>
            <a:endParaRPr lang="fr-FR" sz="3600" dirty="0"/>
          </a:p>
          <a:p>
            <a:endParaRPr lang="fr-FR" sz="3600" dirty="0"/>
          </a:p>
          <a:p>
            <a:endParaRPr lang="fr-FR" sz="3600" dirty="0"/>
          </a:p>
          <a:p>
            <a:r>
              <a:rPr lang="fr-FR" sz="3600" dirty="0"/>
              <a:t>    -Découverte œnologique chez </a:t>
            </a:r>
            <a:r>
              <a:rPr lang="fr-FR" sz="3600" dirty="0" err="1"/>
              <a:t>FLO</a:t>
            </a:r>
            <a:r>
              <a:rPr lang="fr-FR" sz="3600" dirty="0"/>
              <a:t> de Vin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53D2027-52B2-793D-B83A-711D112C3F76}"/>
              </a:ext>
            </a:extLst>
          </p:cNvPr>
          <p:cNvSpPr txBox="1"/>
          <p:nvPr/>
        </p:nvSpPr>
        <p:spPr>
          <a:xfrm>
            <a:off x="1660124" y="337351"/>
            <a:ext cx="7448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/>
              <a:t>Le vendredi 29 septembre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2021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D0E5B73-54AF-CAFA-7257-EB84AFA5417E}"/>
              </a:ext>
            </a:extLst>
          </p:cNvPr>
          <p:cNvSpPr txBox="1"/>
          <p:nvPr/>
        </p:nvSpPr>
        <p:spPr>
          <a:xfrm rot="10800000" flipV="1">
            <a:off x="815546" y="580793"/>
            <a:ext cx="1075037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b="1" dirty="0"/>
          </a:p>
          <a:p>
            <a:r>
              <a:rPr lang="fr-FR" sz="3200" b="1" dirty="0"/>
              <a:t>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b="1" dirty="0"/>
              <a:t>Accueil des N.A  et N.I.   à 11 heures </a:t>
            </a:r>
          </a:p>
          <a:p>
            <a:r>
              <a:rPr lang="fr-FR" sz="3200" b="1" dirty="0"/>
              <a:t>Rencontre des animateurs et des accueillantes             suivie d’une collation </a:t>
            </a:r>
          </a:p>
          <a:p>
            <a:endParaRPr lang="fr-FR" sz="2800" b="1" dirty="0"/>
          </a:p>
          <a:p>
            <a:r>
              <a:rPr lang="fr-FR" sz="2800" b="1" dirty="0"/>
              <a:t>Puis</a:t>
            </a:r>
          </a:p>
          <a:p>
            <a:endParaRPr lang="fr-FR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b="1" dirty="0"/>
              <a:t>A 14h 30 Accueil de tous les adhérents </a:t>
            </a:r>
          </a:p>
          <a:p>
            <a:endParaRPr lang="fr-FR" sz="2800" b="1" dirty="0"/>
          </a:p>
          <a:p>
            <a:r>
              <a:rPr lang="fr-FR" sz="2800" b="1" dirty="0"/>
              <a:t>  </a:t>
            </a:r>
          </a:p>
          <a:p>
            <a:endParaRPr lang="fr-FR" dirty="0"/>
          </a:p>
        </p:txBody>
      </p:sp>
      <p:pic>
        <p:nvPicPr>
          <p:cNvPr id="4" name="Image 3" descr="170+ Apero Entre Amis Stock Illustrations, graphiques vectoriels libre de  droits et Clip Art - iStock | Aperitif dinatoire, Trinquer, Aperitif">
            <a:extLst>
              <a:ext uri="{FF2B5EF4-FFF2-40B4-BE49-F238E27FC236}">
                <a16:creationId xmlns:a16="http://schemas.microsoft.com/office/drawing/2014/main" id="{B0469075-F7D2-5BAA-781B-9D12DD3AE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589" y="387593"/>
            <a:ext cx="2553730" cy="16059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59593C9-6825-D62C-5DC8-E449ECF8836C}"/>
              </a:ext>
            </a:extLst>
          </p:cNvPr>
          <p:cNvSpPr txBox="1"/>
          <p:nvPr/>
        </p:nvSpPr>
        <p:spPr>
          <a:xfrm>
            <a:off x="1455938" y="292963"/>
            <a:ext cx="9206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/>
              <a:t>Le vendredi 6 octobre - POT de RENTREE</a:t>
            </a:r>
          </a:p>
        </p:txBody>
      </p:sp>
    </p:spTree>
    <p:extLst>
      <p:ext uri="{BB962C8B-B14F-4D97-AF65-F5344CB8AC3E}">
        <p14:creationId xmlns:p14="http://schemas.microsoft.com/office/powerpoint/2010/main" val="182998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8EB872D-AFDE-DEE9-FC2A-39AB838A86DC}"/>
              </a:ext>
            </a:extLst>
          </p:cNvPr>
          <p:cNvSpPr txBox="1"/>
          <p:nvPr/>
        </p:nvSpPr>
        <p:spPr>
          <a:xfrm>
            <a:off x="749300" y="1120676"/>
            <a:ext cx="10320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360DDF7-E3C4-874D-8CD3-F50DD6914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864">
            <a:off x="6680987" y="4784833"/>
            <a:ext cx="2416070" cy="14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el images libres de droit, photos de Miel | Depositphotos">
            <a:extLst>
              <a:ext uri="{FF2B5EF4-FFF2-40B4-BE49-F238E27FC236}">
                <a16:creationId xmlns:a16="http://schemas.microsoft.com/office/drawing/2014/main" id="{3A2F765F-4F60-7A21-5577-E3B142542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4698">
            <a:off x="8846486" y="4119090"/>
            <a:ext cx="2305054" cy="140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0DCB146-1943-0E4A-AB4A-D2DC41CA5CB7}"/>
              </a:ext>
            </a:extLst>
          </p:cNvPr>
          <p:cNvSpPr txBox="1"/>
          <p:nvPr/>
        </p:nvSpPr>
        <p:spPr>
          <a:xfrm>
            <a:off x="749300" y="815546"/>
            <a:ext cx="1051842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b="1" dirty="0"/>
              <a:t>Une visite de Montélimar </a:t>
            </a:r>
          </a:p>
          <a:p>
            <a:r>
              <a:rPr lang="fr-FR" sz="3200" dirty="0"/>
              <a:t>Avec l’Office du tourisme - </a:t>
            </a:r>
            <a:r>
              <a:rPr lang="fr-FR" sz="3200" dirty="0">
                <a:solidFill>
                  <a:srgbClr val="FF0000"/>
                </a:solidFill>
              </a:rPr>
              <a:t>pour les Nouveaux Arrivants</a:t>
            </a:r>
          </a:p>
          <a:p>
            <a:r>
              <a:rPr lang="fr-FR" sz="3200" dirty="0"/>
              <a:t>suivie du verre de l’amitié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DA59A3B-71BD-0C3D-CEB4-6C2FC57853B5}"/>
              </a:ext>
            </a:extLst>
          </p:cNvPr>
          <p:cNvSpPr txBox="1"/>
          <p:nvPr/>
        </p:nvSpPr>
        <p:spPr>
          <a:xfrm>
            <a:off x="541538" y="4179109"/>
            <a:ext cx="111962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200" b="1" dirty="0"/>
              <a:t>Sortie Miel et Picodon </a:t>
            </a:r>
            <a:r>
              <a:rPr lang="fr-FR" sz="2800" b="1" dirty="0" err="1">
                <a:solidFill>
                  <a:srgbClr val="FF0000"/>
                </a:solidFill>
              </a:rPr>
              <a:t>N.A</a:t>
            </a: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800" b="1" dirty="0"/>
              <a:t>    </a:t>
            </a:r>
            <a:r>
              <a:rPr lang="fr-FR" sz="3200" dirty="0"/>
              <a:t>chez Jeanne et Walter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9CAA26-377E-9C5C-CA00-572EF494743E}"/>
              </a:ext>
            </a:extLst>
          </p:cNvPr>
          <p:cNvSpPr txBox="1"/>
          <p:nvPr/>
        </p:nvSpPr>
        <p:spPr>
          <a:xfrm>
            <a:off x="1331650" y="330499"/>
            <a:ext cx="5042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/>
              <a:t>Le samedi 14 octobre</a:t>
            </a:r>
            <a:endParaRPr lang="fr-FR" sz="3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C745BC-737F-9876-1621-A785461A833D}"/>
              </a:ext>
            </a:extLst>
          </p:cNvPr>
          <p:cNvSpPr txBox="1"/>
          <p:nvPr/>
        </p:nvSpPr>
        <p:spPr>
          <a:xfrm>
            <a:off x="1216241" y="3295380"/>
            <a:ext cx="5330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/>
              <a:t>Le vendredi 20 octobre</a:t>
            </a:r>
          </a:p>
        </p:txBody>
      </p:sp>
    </p:spTree>
    <p:extLst>
      <p:ext uri="{BB962C8B-B14F-4D97-AF65-F5344CB8AC3E}">
        <p14:creationId xmlns:p14="http://schemas.microsoft.com/office/powerpoint/2010/main" val="26963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774B4E0-7525-5029-D790-9FBD7FFA98E1}"/>
              </a:ext>
            </a:extLst>
          </p:cNvPr>
          <p:cNvSpPr txBox="1"/>
          <p:nvPr/>
        </p:nvSpPr>
        <p:spPr>
          <a:xfrm>
            <a:off x="852616" y="877328"/>
            <a:ext cx="1056502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b="1" dirty="0"/>
          </a:p>
          <a:p>
            <a:r>
              <a:rPr lang="fr-FR" sz="3200" b="1" dirty="0"/>
              <a:t>Une soirée Bowling </a:t>
            </a:r>
          </a:p>
          <a:p>
            <a:r>
              <a:rPr lang="fr-FR" sz="3200" dirty="0">
                <a:solidFill>
                  <a:srgbClr val="FF0000"/>
                </a:solidFill>
              </a:rPr>
              <a:t>Pour tous les Adhérents</a:t>
            </a:r>
          </a:p>
          <a:p>
            <a:r>
              <a:rPr lang="fr-FR" sz="3200" dirty="0"/>
              <a:t>Proposée et organisée par Yves NARDIN</a:t>
            </a:r>
          </a:p>
          <a:p>
            <a:endParaRPr lang="fr-FR" dirty="0"/>
          </a:p>
          <a:p>
            <a:r>
              <a:rPr lang="fr-FR" dirty="0"/>
              <a:t>  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            </a:t>
            </a:r>
          </a:p>
        </p:txBody>
      </p:sp>
      <p:pic>
        <p:nvPicPr>
          <p:cNvPr id="1026" name="Picture 2" descr="illustrations, cliparts, dessins animés et icônes de boule de bowling et épingles - bowling">
            <a:extLst>
              <a:ext uri="{FF2B5EF4-FFF2-40B4-BE49-F238E27FC236}">
                <a16:creationId xmlns:a16="http://schemas.microsoft.com/office/drawing/2014/main" id="{9337F999-820D-3EB0-38A9-AB1E70B33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664" y="1800127"/>
            <a:ext cx="2145957" cy="171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6129589-3BC3-3944-C0B6-23398B70A4FA}"/>
              </a:ext>
            </a:extLst>
          </p:cNvPr>
          <p:cNvSpPr txBox="1"/>
          <p:nvPr/>
        </p:nvSpPr>
        <p:spPr>
          <a:xfrm rot="10800000" flipV="1">
            <a:off x="774356" y="2667524"/>
            <a:ext cx="1028494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sz="3600" b="1" dirty="0"/>
              <a:t>Le mardi 19 décembre</a:t>
            </a:r>
          </a:p>
          <a:p>
            <a:endParaRPr lang="fr-FR" sz="3600" b="1" dirty="0"/>
          </a:p>
          <a:p>
            <a:r>
              <a:rPr lang="fr-FR" sz="3200" b="1" dirty="0"/>
              <a:t>Présentation de la table des 13 desserts</a:t>
            </a:r>
          </a:p>
          <a:p>
            <a:r>
              <a:rPr lang="fr-FR" sz="3200" dirty="0"/>
              <a:t>Avec l’Office du tourisme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8" name="Picture 4" descr="Mairie d'Aix-en-Provence">
            <a:extLst>
              <a:ext uri="{FF2B5EF4-FFF2-40B4-BE49-F238E27FC236}">
                <a16:creationId xmlns:a16="http://schemas.microsoft.com/office/drawing/2014/main" id="{8D9F1DE9-3E91-483B-7A71-C88CCA9ED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289" y="4685158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789A2BF-11DD-C662-3176-8297EA73A5FA}"/>
              </a:ext>
            </a:extLst>
          </p:cNvPr>
          <p:cNvSpPr txBox="1"/>
          <p:nvPr/>
        </p:nvSpPr>
        <p:spPr>
          <a:xfrm>
            <a:off x="1409331" y="376816"/>
            <a:ext cx="6245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/>
              <a:t>Le jeudi 30 novembre </a:t>
            </a:r>
          </a:p>
        </p:txBody>
      </p:sp>
    </p:spTree>
    <p:extLst>
      <p:ext uri="{BB962C8B-B14F-4D97-AF65-F5344CB8AC3E}">
        <p14:creationId xmlns:p14="http://schemas.microsoft.com/office/powerpoint/2010/main" val="36176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456FC1-B75F-E342-17D8-9F1FC34D7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780025"/>
            <a:ext cx="8768506" cy="1486959"/>
          </a:xfrm>
        </p:spPr>
        <p:txBody>
          <a:bodyPr/>
          <a:lstStyle/>
          <a:p>
            <a:pPr algn="ctr"/>
            <a:endParaRPr lang="fr-F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adhérents de la saison 2023-2024</a:t>
            </a:r>
          </a:p>
          <a:p>
            <a:pPr algn="ctr"/>
            <a:endParaRPr lang="fr-F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1141DD-AF43-5753-A342-91E76F65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1D8CAC-9765-CAB2-32A4-B709B0B8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E412E53-1805-8A02-B148-2DBABEFFB9E8}"/>
              </a:ext>
            </a:extLst>
          </p:cNvPr>
          <p:cNvSpPr txBox="1"/>
          <p:nvPr/>
        </p:nvSpPr>
        <p:spPr>
          <a:xfrm>
            <a:off x="1731147" y="159798"/>
            <a:ext cx="83316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Accueil des Villes Françaises de Montélimar </a:t>
            </a:r>
            <a:b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43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0E315-40EB-5DD6-C164-B10302D2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546" y="-115410"/>
            <a:ext cx="5549879" cy="2592281"/>
          </a:xfrm>
        </p:spPr>
        <p:txBody>
          <a:bodyPr>
            <a:normAutofit fontScale="90000"/>
          </a:bodyPr>
          <a:lstStyle/>
          <a:p>
            <a:br>
              <a:rPr lang="fr-FR" b="1" dirty="0"/>
            </a:br>
            <a:br>
              <a:rPr lang="fr-FR" b="1" dirty="0"/>
            </a:br>
            <a:r>
              <a:rPr lang="fr-FR" b="1" dirty="0">
                <a:solidFill>
                  <a:srgbClr val="002060"/>
                </a:solidFill>
                <a:latin typeface="+mn-lt"/>
              </a:rPr>
              <a:t>Aujourd’hui, la nouvelle année commence</a:t>
            </a:r>
            <a:br>
              <a:rPr lang="fr-FR" b="1" dirty="0">
                <a:latin typeface="+mn-lt"/>
              </a:rPr>
            </a:br>
            <a:br>
              <a:rPr lang="fr-FR" b="1" dirty="0"/>
            </a:br>
            <a:r>
              <a:rPr lang="fr-FR" b="1" kern="1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Toute l’équipe de la convivialité, vous souhaite une excellente année 2024. </a:t>
            </a:r>
            <a:br>
              <a:rPr lang="fr-FR" b="1" kern="1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="1" kern="1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Qu’elle soit riche en projets et en rencontres amicales</a:t>
            </a:r>
            <a:r>
              <a:rPr lang="fr-FR" b="1" kern="100" dirty="0">
                <a:solidFill>
                  <a:srgbClr val="20212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endParaRPr lang="fr-FR" sz="3600" b="1" dirty="0">
              <a:latin typeface="+mn-lt"/>
            </a:endParaRPr>
          </a:p>
        </p:txBody>
      </p:sp>
      <p:pic>
        <p:nvPicPr>
          <p:cNvPr id="4" name="Espace réservé du contenu 3" descr="Nouvel an Bonne annee 2024 Cher Ami Humour">
            <a:extLst>
              <a:ext uri="{FF2B5EF4-FFF2-40B4-BE49-F238E27FC236}">
                <a16:creationId xmlns:a16="http://schemas.microsoft.com/office/drawing/2014/main" id="{DB788FA7-704F-28C6-E55F-02AAFD06B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65" y="431991"/>
            <a:ext cx="5784658" cy="5784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8111EB-ABC2-D720-FD1F-BB69CCEB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202" y="35043"/>
            <a:ext cx="11069595" cy="1779812"/>
          </a:xfrm>
        </p:spPr>
        <p:txBody>
          <a:bodyPr>
            <a:normAutofit/>
          </a:bodyPr>
          <a:lstStyle/>
          <a:p>
            <a:r>
              <a:rPr lang="fr-FR" sz="4000" b="1" dirty="0">
                <a:latin typeface="+mn-lt"/>
              </a:rPr>
              <a:t>     </a:t>
            </a:r>
            <a:r>
              <a:rPr lang="fr-FR" sz="4000" b="1" dirty="0">
                <a:solidFill>
                  <a:schemeClr val="tx1"/>
                </a:solidFill>
                <a:latin typeface="+mn-lt"/>
              </a:rPr>
              <a:t>Galette des rois  et Tombola</a:t>
            </a:r>
            <a:endParaRPr lang="fr-FR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F79B21B-4677-4D5A-7675-06EDA3290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54097"/>
            <a:ext cx="7527324" cy="35167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/>
              <a:t>Vendredi 19 janvier 2024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7A5D49F-7E44-DD89-27CE-00496D9D5C15}"/>
              </a:ext>
            </a:extLst>
          </p:cNvPr>
          <p:cNvSpPr txBox="1">
            <a:spLocks/>
          </p:cNvSpPr>
          <p:nvPr/>
        </p:nvSpPr>
        <p:spPr>
          <a:xfrm>
            <a:off x="838199" y="1814855"/>
            <a:ext cx="10750380" cy="3782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dirty="0"/>
              <a:t>           Organisation en 2 temps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2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3200" b="1" dirty="0"/>
              <a:t>  Réunion avec tous </a:t>
            </a:r>
            <a:r>
              <a:rPr lang="fr-FR" b="1" dirty="0"/>
              <a:t>bénévoles suivie d’un buffet froid,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sz="32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3200" b="1" dirty="0"/>
              <a:t>Galette des Rois </a:t>
            </a:r>
            <a:r>
              <a:rPr lang="fr-FR" sz="3200" b="1" dirty="0">
                <a:solidFill>
                  <a:srgbClr val="FF0000"/>
                </a:solidFill>
              </a:rPr>
              <a:t>pour tous les Adhérents,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3200" b="1" dirty="0"/>
              <a:t>Tombola,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sz="3200" b="1" dirty="0"/>
          </a:p>
          <a:p>
            <a:pPr marL="0" indent="0">
              <a:buNone/>
            </a:pPr>
            <a:r>
              <a:rPr lang="fr-FR" sz="3200" b="1" dirty="0"/>
              <a:t>  </a:t>
            </a:r>
          </a:p>
        </p:txBody>
      </p:sp>
      <p:pic>
        <p:nvPicPr>
          <p:cNvPr id="7" name="Picture 2" descr="La galette facile à réaliser | Galette des rois dessin, Galette des rois,  Galette">
            <a:extLst>
              <a:ext uri="{FF2B5EF4-FFF2-40B4-BE49-F238E27FC236}">
                <a16:creationId xmlns:a16="http://schemas.microsoft.com/office/drawing/2014/main" id="{9369AFA8-1E81-61BD-15F9-7322E54F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563" y="144255"/>
            <a:ext cx="3062664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9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1B9F28-B018-B2D7-A7A3-5A6821EB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49" y="142043"/>
            <a:ext cx="10836875" cy="763479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+mn-lt"/>
              </a:rPr>
              <a:t>      </a:t>
            </a:r>
            <a:r>
              <a:rPr lang="fr-FR" b="1" dirty="0">
                <a:solidFill>
                  <a:schemeClr val="tx1"/>
                </a:solidFill>
                <a:latin typeface="+mn-lt"/>
              </a:rPr>
              <a:t>Visite de l’ABBATIALE SAINTE MARIE de Cruas (</a:t>
            </a:r>
            <a:r>
              <a:rPr lang="fr-FR" b="1" dirty="0" err="1">
                <a:solidFill>
                  <a:schemeClr val="tx1"/>
                </a:solidFill>
                <a:latin typeface="+mn-lt"/>
              </a:rPr>
              <a:t>O7</a:t>
            </a:r>
            <a:r>
              <a:rPr lang="fr-FR" b="1" dirty="0">
                <a:solidFill>
                  <a:schemeClr val="tx1"/>
                </a:solidFill>
                <a:latin typeface="+mn-lt"/>
              </a:rPr>
              <a:t>)</a:t>
            </a:r>
            <a:br>
              <a:rPr lang="fr-FR" b="1" dirty="0">
                <a:solidFill>
                  <a:schemeClr val="tx1"/>
                </a:solidFill>
                <a:latin typeface="+mn-lt"/>
              </a:rPr>
            </a:br>
            <a:br>
              <a:rPr lang="fr-FR" sz="3600" b="1" dirty="0">
                <a:solidFill>
                  <a:schemeClr val="tx1"/>
                </a:solidFill>
                <a:latin typeface="+mn-lt"/>
              </a:rPr>
            </a:br>
            <a:r>
              <a:rPr lang="fr-FR" sz="2700" b="1" dirty="0">
                <a:solidFill>
                  <a:schemeClr val="tx1"/>
                </a:solidFill>
                <a:latin typeface="+mn-lt"/>
              </a:rPr>
              <a:t>Le samedi 10 février 2024</a:t>
            </a:r>
            <a:br>
              <a:rPr lang="fr-FR" sz="2700" b="1" dirty="0">
                <a:solidFill>
                  <a:schemeClr val="tx1"/>
                </a:solidFill>
                <a:latin typeface="+mn-lt"/>
              </a:rPr>
            </a:br>
            <a:r>
              <a:rPr lang="fr-FR" sz="2700" dirty="0">
                <a:solidFill>
                  <a:schemeClr val="tx1"/>
                </a:solidFill>
                <a:latin typeface="+mn-lt"/>
              </a:rPr>
              <a:t>Visite guidée par l’office du Touris</a:t>
            </a:r>
            <a:r>
              <a:rPr lang="fr-FR" sz="2700" dirty="0">
                <a:solidFill>
                  <a:srgbClr val="002060"/>
                </a:solidFill>
                <a:latin typeface="+mn-lt"/>
              </a:rPr>
              <a:t>me </a:t>
            </a:r>
            <a:r>
              <a:rPr lang="fr-FR" sz="2700" dirty="0">
                <a:solidFill>
                  <a:srgbClr val="FF0000"/>
                </a:solidFill>
                <a:latin typeface="+mn-lt"/>
              </a:rPr>
              <a:t>offerte</a:t>
            </a:r>
            <a:r>
              <a:rPr lang="fr-FR" sz="2700" dirty="0">
                <a:latin typeface="+mn-lt"/>
              </a:rPr>
              <a:t> </a:t>
            </a:r>
            <a:r>
              <a:rPr lang="fr-FR" sz="2700" dirty="0">
                <a:solidFill>
                  <a:srgbClr val="FF0000"/>
                </a:solidFill>
                <a:latin typeface="+mn-lt"/>
              </a:rPr>
              <a:t>aux nouveaux arrivants</a:t>
            </a:r>
            <a:r>
              <a:rPr lang="fr-FR" sz="2700" dirty="0">
                <a:latin typeface="+mn-lt"/>
              </a:rPr>
              <a:t>.</a:t>
            </a:r>
            <a:br>
              <a:rPr lang="fr-FR" sz="2700" dirty="0">
                <a:latin typeface="+mn-lt"/>
              </a:rPr>
            </a:br>
            <a:r>
              <a:rPr lang="fr-FR" sz="2700" dirty="0">
                <a:solidFill>
                  <a:schemeClr val="tx1"/>
                </a:solidFill>
                <a:latin typeface="+mn-lt"/>
              </a:rPr>
              <a:t>40 personnes maximum  -  </a:t>
            </a:r>
            <a:r>
              <a:rPr lang="fr-FR" sz="2700" b="1" dirty="0">
                <a:solidFill>
                  <a:schemeClr val="tx1"/>
                </a:solidFill>
                <a:latin typeface="+mn-lt"/>
              </a:rPr>
              <a:t>Réponse avant le 2 février</a:t>
            </a:r>
            <a:br>
              <a:rPr lang="fr-FR" sz="2700" dirty="0">
                <a:solidFill>
                  <a:srgbClr val="FF0000"/>
                </a:solidFill>
                <a:latin typeface="+mn-lt"/>
              </a:rPr>
            </a:br>
            <a:r>
              <a:rPr lang="fr-FR" sz="2700" dirty="0">
                <a:solidFill>
                  <a:srgbClr val="FF0000"/>
                </a:solidFill>
                <a:latin typeface="+mn-lt"/>
              </a:rPr>
              <a:t>Donc premiers inscrits ……..premiers servis !!!</a:t>
            </a:r>
            <a:br>
              <a:rPr lang="fr-FR" sz="2700" dirty="0">
                <a:solidFill>
                  <a:srgbClr val="FF0000"/>
                </a:solidFill>
                <a:latin typeface="+mn-lt"/>
              </a:rPr>
            </a:br>
            <a:br>
              <a:rPr lang="fr-FR" sz="2700" dirty="0">
                <a:solidFill>
                  <a:srgbClr val="FF0000"/>
                </a:solidFill>
                <a:latin typeface="+mn-lt"/>
              </a:rPr>
            </a:br>
            <a:r>
              <a:rPr lang="fr-FR" sz="2200" dirty="0">
                <a:solidFill>
                  <a:schemeClr val="tx1"/>
                </a:solidFill>
                <a:latin typeface="+mn-lt"/>
              </a:rPr>
              <a:t>Nous vous proposons de rendre visite à une vieille Dame, </a:t>
            </a:r>
            <a:br>
              <a:rPr lang="fr-FR" sz="2200" dirty="0">
                <a:solidFill>
                  <a:schemeClr val="tx1"/>
                </a:solidFill>
                <a:latin typeface="+mn-lt"/>
              </a:rPr>
            </a:br>
            <a:r>
              <a:rPr lang="fr-FR" sz="2200" dirty="0">
                <a:solidFill>
                  <a:schemeClr val="tx1"/>
                </a:solidFill>
                <a:latin typeface="+mn-lt"/>
              </a:rPr>
              <a:t>qui cache bien son jeu.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n-lt"/>
              </a:rPr>
              <a:t>Si vous passez devant sans vous arrêter pour lui rendre visite : </a:t>
            </a:r>
            <a:r>
              <a:rPr lang="fr-FR" sz="2200" b="1" dirty="0">
                <a:solidFill>
                  <a:schemeClr val="tx1"/>
                </a:solidFill>
                <a:latin typeface="+mn-lt"/>
              </a:rPr>
              <a:t>ce joyau de l’art Roman </a:t>
            </a:r>
            <a:r>
              <a:rPr lang="fr-FR" sz="2200" dirty="0">
                <a:solidFill>
                  <a:schemeClr val="tx1"/>
                </a:solidFill>
                <a:latin typeface="+mn-lt"/>
              </a:rPr>
              <a:t>ne se dévoilera pas.</a:t>
            </a:r>
            <a:br>
              <a:rPr lang="fr-FR" sz="2200" dirty="0">
                <a:solidFill>
                  <a:schemeClr val="tx1"/>
                </a:solidFill>
                <a:latin typeface="+mn-lt"/>
              </a:rPr>
            </a:br>
            <a:endParaRPr lang="fr-FR" sz="2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8" name="Picture 4" descr="L'abbatiale de Cruas et sa tribune monastique">
            <a:extLst>
              <a:ext uri="{FF2B5EF4-FFF2-40B4-BE49-F238E27FC236}">
                <a16:creationId xmlns:a16="http://schemas.microsoft.com/office/drawing/2014/main" id="{D95584D1-B4DA-0472-4A8D-04B9DE24A2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09">
            <a:off x="9272505" y="4122235"/>
            <a:ext cx="3420493" cy="227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CFD4FD0-EDFB-BA21-F92D-894329EB20DA}"/>
              </a:ext>
            </a:extLst>
          </p:cNvPr>
          <p:cNvSpPr txBox="1"/>
          <p:nvPr/>
        </p:nvSpPr>
        <p:spPr>
          <a:xfrm>
            <a:off x="729049" y="4128117"/>
            <a:ext cx="84841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Alors prenez le temps, franchissez le seuil, laissez-vous emporter par son histoire fascinante et mouvementée car elle vous attend !!!</a:t>
            </a:r>
          </a:p>
          <a:p>
            <a:r>
              <a:rPr lang="fr-FR" sz="2000" dirty="0"/>
              <a:t>Laissez-vous envahir par ces lieux empreints de mystères. Venez découvrir la crypte et ses chapiteaux finement sculptés, ses mosaïques, ne manquez pas sa tribune monastique du XI siècle très rare</a:t>
            </a:r>
          </a:p>
        </p:txBody>
      </p:sp>
    </p:spTree>
    <p:extLst>
      <p:ext uri="{BB962C8B-B14F-4D97-AF65-F5344CB8AC3E}">
        <p14:creationId xmlns:p14="http://schemas.microsoft.com/office/powerpoint/2010/main" val="104624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4B166-B3D7-D055-85A7-F8D1E5A94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84" y="0"/>
            <a:ext cx="10377616" cy="896645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  </a:t>
            </a:r>
            <a:r>
              <a:rPr lang="fr-FR" sz="3200" b="1" dirty="0">
                <a:solidFill>
                  <a:schemeClr val="tx1"/>
                </a:solidFill>
                <a:latin typeface="+mn-lt"/>
              </a:rPr>
              <a:t>Musée européen de l’avion de chasse à Montélimar</a:t>
            </a:r>
          </a:p>
        </p:txBody>
      </p:sp>
      <p:pic>
        <p:nvPicPr>
          <p:cNvPr id="1038" name="Picture 14" descr="Gratuit Avion De Chasse Blanc Et Gris Sur Mid Air Pendant La Journée Photos">
            <a:extLst>
              <a:ext uri="{FF2B5EF4-FFF2-40B4-BE49-F238E27FC236}">
                <a16:creationId xmlns:a16="http://schemas.microsoft.com/office/drawing/2014/main" id="{A64634F9-C1CA-DF25-9194-463101184F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886">
            <a:off x="1276167" y="1520369"/>
            <a:ext cx="3230572" cy="24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FE03A4E-1620-0914-0B01-5ED1AD1ED0E3}"/>
              </a:ext>
            </a:extLst>
          </p:cNvPr>
          <p:cNvSpPr txBox="1"/>
          <p:nvPr/>
        </p:nvSpPr>
        <p:spPr>
          <a:xfrm>
            <a:off x="5152768" y="1585490"/>
            <a:ext cx="5906529" cy="213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Pour les Nouveaux Arrivants</a:t>
            </a:r>
          </a:p>
          <a:p>
            <a:endParaRPr lang="fr-FR" sz="3200" dirty="0"/>
          </a:p>
          <a:p>
            <a:r>
              <a:rPr lang="fr-FR" sz="3200" dirty="0"/>
              <a:t>Le mardi  19 mars 2024</a:t>
            </a:r>
          </a:p>
          <a:p>
            <a:r>
              <a:rPr lang="fr-FR" sz="3200" dirty="0"/>
              <a:t>  à 14 heures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EC0868-B2B7-303D-4432-54985F0B92B9}"/>
              </a:ext>
            </a:extLst>
          </p:cNvPr>
          <p:cNvSpPr txBox="1"/>
          <p:nvPr/>
        </p:nvSpPr>
        <p:spPr>
          <a:xfrm>
            <a:off x="1767016" y="4185200"/>
            <a:ext cx="958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Suivie</a:t>
            </a:r>
            <a:r>
              <a:rPr lang="fr-FR" sz="4000" dirty="0"/>
              <a:t> d’une Visite chez un Verrier</a:t>
            </a:r>
          </a:p>
          <a:p>
            <a:r>
              <a:rPr lang="fr-FR" sz="4000" dirty="0"/>
              <a:t>à Ancône  (à finaliser)</a:t>
            </a:r>
          </a:p>
        </p:txBody>
      </p:sp>
    </p:spTree>
    <p:extLst>
      <p:ext uri="{BB962C8B-B14F-4D97-AF65-F5344CB8AC3E}">
        <p14:creationId xmlns:p14="http://schemas.microsoft.com/office/powerpoint/2010/main" val="314975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75E941-A1B2-F384-C1F1-277E05318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34" y="1029810"/>
            <a:ext cx="8419071" cy="45276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Pour les Nouveaux arrivants et Nouveaux Inscrits , et C.A.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5B42B38-E087-18C6-BD34-B8D08891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008" y="79899"/>
            <a:ext cx="9066500" cy="80978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+mn-lt"/>
              </a:rPr>
              <a:t> </a:t>
            </a:r>
            <a:r>
              <a:rPr lang="fr-FR" b="1" dirty="0">
                <a:solidFill>
                  <a:srgbClr val="002060"/>
                </a:solidFill>
                <a:latin typeface="+mn-lt"/>
              </a:rPr>
              <a:t>Régions et Spécialités-Repas partagé</a:t>
            </a:r>
            <a:br>
              <a:rPr lang="fr-FR" b="1" dirty="0">
                <a:solidFill>
                  <a:srgbClr val="002060"/>
                </a:solidFill>
              </a:rPr>
            </a:br>
            <a:br>
              <a:rPr lang="fr-FR" b="1" dirty="0">
                <a:solidFill>
                  <a:srgbClr val="002060"/>
                </a:solidFill>
                <a:latin typeface="+mn-lt"/>
              </a:rPr>
            </a:br>
            <a:endParaRPr lang="fr-FR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2" name="Picture 4" descr="Oh la lá! Vive la France | tarde o tempranotarde o temprano ...">
            <a:extLst>
              <a:ext uri="{FF2B5EF4-FFF2-40B4-BE49-F238E27FC236}">
                <a16:creationId xmlns:a16="http://schemas.microsoft.com/office/drawing/2014/main" id="{1ABBD98F-CDB5-E0E6-90ED-A92BF49A1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4" y="1927654"/>
            <a:ext cx="4698206" cy="467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9756E9C-9933-AA2A-DC64-A5747A2DAD27}"/>
              </a:ext>
            </a:extLst>
          </p:cNvPr>
          <p:cNvSpPr txBox="1"/>
          <p:nvPr/>
        </p:nvSpPr>
        <p:spPr>
          <a:xfrm>
            <a:off x="4296792" y="1927654"/>
            <a:ext cx="81053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Le vendredi 12 avril </a:t>
            </a:r>
            <a:r>
              <a:rPr lang="fr-FR" sz="3600" b="1" dirty="0" err="1"/>
              <a:t>2024-midi</a:t>
            </a:r>
            <a:r>
              <a:rPr lang="fr-FR" sz="3600" b="1" dirty="0"/>
              <a:t> </a:t>
            </a:r>
          </a:p>
          <a:p>
            <a:r>
              <a:rPr lang="fr-FR" sz="3600" b="1" dirty="0"/>
              <a:t>à l’ Espace ST Martin</a:t>
            </a:r>
          </a:p>
          <a:p>
            <a:endParaRPr lang="fr-FR" sz="3600" b="1" dirty="0"/>
          </a:p>
          <a:p>
            <a:r>
              <a:rPr lang="fr-FR" sz="2800" dirty="0"/>
              <a:t>Chaque personne apporte un plat salé et/ou sucré et une boisson  de la région où il vient ou dont il est originaire.</a:t>
            </a:r>
          </a:p>
          <a:p>
            <a:r>
              <a:rPr lang="fr-FR" sz="2800" dirty="0"/>
              <a:t>Tout est mis sur la table, et on partage.  </a:t>
            </a:r>
          </a:p>
        </p:txBody>
      </p:sp>
    </p:spTree>
    <p:extLst>
      <p:ext uri="{BB962C8B-B14F-4D97-AF65-F5344CB8AC3E}">
        <p14:creationId xmlns:p14="http://schemas.microsoft.com/office/powerpoint/2010/main" val="103900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97A3F-9C65-3D3C-C824-9CFBFCCF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0920"/>
            <a:ext cx="8596668" cy="77235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rgbClr val="002060"/>
                </a:solidFill>
                <a:latin typeface="+mn-lt"/>
              </a:rPr>
              <a:t>        Assemblée Générale</a:t>
            </a:r>
            <a:br>
              <a:rPr lang="fr-FR" sz="4000" b="1" dirty="0">
                <a:solidFill>
                  <a:srgbClr val="002060"/>
                </a:solidFill>
                <a:latin typeface="+mn-lt"/>
              </a:rPr>
            </a:br>
            <a:endParaRPr lang="fr-FR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B51AB9-7F27-3AB8-0D78-CB951CCEB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2" y="1825625"/>
            <a:ext cx="5607728" cy="1894119"/>
          </a:xfrm>
        </p:spPr>
        <p:txBody>
          <a:bodyPr>
            <a:normAutofit lnSpcReduction="10000"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Le mardi  18 juin 2024</a:t>
            </a:r>
          </a:p>
          <a:p>
            <a:endParaRPr lang="fr-FR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</a:rPr>
              <a:t>    Espace Saint Martin</a:t>
            </a:r>
          </a:p>
        </p:txBody>
      </p:sp>
      <p:pic>
        <p:nvPicPr>
          <p:cNvPr id="1026" name="Picture 2" descr="Assemblée Générale Ordinaire">
            <a:extLst>
              <a:ext uri="{FF2B5EF4-FFF2-40B4-BE49-F238E27FC236}">
                <a16:creationId xmlns:a16="http://schemas.microsoft.com/office/drawing/2014/main" id="{78B4703B-D4B9-1C66-DB46-37A82A2CC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338" y="2651125"/>
            <a:ext cx="4642835" cy="25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9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5CE5D-04D3-9477-0A4F-3F265CC3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460" y="71021"/>
            <a:ext cx="6912542" cy="84337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02060"/>
                </a:solidFill>
                <a:latin typeface="+mn-lt"/>
              </a:rPr>
              <a:t>Journée des Bénévoles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B34AC7-E1D4-C53B-94C9-040F2DD1D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fr-FR" sz="2400" b="1" dirty="0">
                <a:solidFill>
                  <a:srgbClr val="002060"/>
                </a:solidFill>
              </a:rPr>
              <a:t>Pour les animateurs, les accueillantes et membres du C.A.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</a:rPr>
              <a:t>                        actuellement en préparation!!!</a:t>
            </a:r>
          </a:p>
        </p:txBody>
      </p:sp>
    </p:spTree>
    <p:extLst>
      <p:ext uri="{BB962C8B-B14F-4D97-AF65-F5344CB8AC3E}">
        <p14:creationId xmlns:p14="http://schemas.microsoft.com/office/powerpoint/2010/main" val="7125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6D471-1A16-9532-6158-1AD111DB3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701" y="365126"/>
            <a:ext cx="10300164" cy="956858"/>
          </a:xfrm>
        </p:spPr>
        <p:txBody>
          <a:bodyPr>
            <a:normAutofit fontScale="90000"/>
          </a:bodyPr>
          <a:lstStyle/>
          <a:p>
            <a:br>
              <a:rPr lang="fr-FR" b="1">
                <a:latin typeface="+mn-lt"/>
              </a:rPr>
            </a:br>
            <a:br>
              <a:rPr lang="fr-FR" b="1">
                <a:latin typeface="+mn-lt"/>
              </a:rPr>
            </a:br>
            <a:r>
              <a:rPr lang="fr-FR" b="1">
                <a:latin typeface="+mn-lt"/>
              </a:rPr>
              <a:t>Avant </a:t>
            </a:r>
            <a:r>
              <a:rPr lang="fr-FR" b="1" dirty="0">
                <a:latin typeface="+mn-lt"/>
              </a:rPr>
              <a:t>tout ,c’est un Travail d’Equipe </a:t>
            </a:r>
            <a:br>
              <a:rPr lang="fr-FR" b="1" dirty="0">
                <a:latin typeface="+mn-lt"/>
              </a:rPr>
            </a:br>
            <a:br>
              <a:rPr lang="fr-FR" b="1" dirty="0">
                <a:latin typeface="+mn-lt"/>
              </a:rPr>
            </a:br>
            <a:r>
              <a:rPr lang="fr-FR" b="1" dirty="0">
                <a:latin typeface="+mn-lt"/>
              </a:rPr>
              <a:t> </a:t>
            </a:r>
          </a:p>
        </p:txBody>
      </p:sp>
      <p:pic>
        <p:nvPicPr>
          <p:cNvPr id="2050" name="Picture 2" descr="Stock Photo De Travail D'Équipe | Libre De Droits | FreeImages">
            <a:extLst>
              <a:ext uri="{FF2B5EF4-FFF2-40B4-BE49-F238E27FC236}">
                <a16:creationId xmlns:a16="http://schemas.microsoft.com/office/drawing/2014/main" id="{0F1F7898-9824-B932-1893-3C87FA694B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01" y="2360141"/>
            <a:ext cx="6627761" cy="379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1F1C858-AAC5-4BA8-130A-56B459C88465}"/>
              </a:ext>
            </a:extLst>
          </p:cNvPr>
          <p:cNvSpPr txBox="1"/>
          <p:nvPr/>
        </p:nvSpPr>
        <p:spPr>
          <a:xfrm rot="10492689" flipV="1">
            <a:off x="8355756" y="1745158"/>
            <a:ext cx="30480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Chantal</a:t>
            </a:r>
          </a:p>
          <a:p>
            <a:r>
              <a:rPr lang="fr-FR" sz="3600" dirty="0"/>
              <a:t>Josiane</a:t>
            </a:r>
          </a:p>
          <a:p>
            <a:r>
              <a:rPr lang="fr-FR" sz="3600" dirty="0"/>
              <a:t>Brigitte</a:t>
            </a:r>
          </a:p>
          <a:p>
            <a:r>
              <a:rPr lang="fr-FR" sz="3600" dirty="0"/>
              <a:t>Philippe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75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te, Monde, Terre, planète&#10;&#10;Description générée automatiquement">
            <a:extLst>
              <a:ext uri="{FF2B5EF4-FFF2-40B4-BE49-F238E27FC236}">
                <a16:creationId xmlns:a16="http://schemas.microsoft.com/office/drawing/2014/main" id="{91E1E190-A038-5754-7F71-64EC14507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839" r="8854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A26B5F4-FAEF-A860-7DB2-13EC50240155}"/>
              </a:ext>
            </a:extLst>
          </p:cNvPr>
          <p:cNvSpPr txBox="1"/>
          <p:nvPr/>
        </p:nvSpPr>
        <p:spPr>
          <a:xfrm>
            <a:off x="1914525" y="203200"/>
            <a:ext cx="8770625" cy="8887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Accueil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280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Villes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Françaises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de Montélimar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618F75-B2B3-DBEE-EA98-F6A1AA4E2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90"/>
            <a:ext cx="4763557" cy="18876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d’actualité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les sorties et voyages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9AE020-BF93-50F1-433D-A29C017E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Réunion Galette des Rois 19 janvier 2024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AD3CF3-B710-E29B-5F9D-C32928D11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61293ED7-B552-49BC-8642-8CF737A7D21B}" type="slidenum">
              <a:rPr lang="en-US">
                <a:solidFill>
                  <a:srgbClr val="FFFFFF"/>
                </a:solidFill>
                <a:latin typeface="+mn-lt"/>
                <a:cs typeface="+mn-cs"/>
              </a:rPr>
              <a:pPr algn="r" defTabSz="914400">
                <a:spcAft>
                  <a:spcPts val="600"/>
                </a:spcAft>
              </a:pPr>
              <a:t>28</a:t>
            </a:fld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4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FB29D-CACF-CB34-211E-F3E44B07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750" y="62144"/>
            <a:ext cx="9942992" cy="82562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Sorties réalisées en 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AF4A1-3A99-96F2-9A68-2D2DD76DE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85421"/>
            <a:ext cx="9185757" cy="50559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</a:rPr>
              <a:t>24 juin : visite de SAND Patrimoine à Montélimar,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</a:rPr>
              <a:t>3 sorties en autocar avec AVF Valence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02060"/>
                </a:solidFill>
              </a:rPr>
              <a:t>5 juillet :               Canal de Chanaz et Abbaye de Hautecombe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02060"/>
                </a:solidFill>
              </a:rPr>
              <a:t>28 septembre :      Carrières de Lumières et Abbaye de Montmajour,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02060"/>
                </a:solidFill>
              </a:rPr>
              <a:t>9 novembre :         Marseille, </a:t>
            </a:r>
            <a:r>
              <a:rPr lang="fr-FR" sz="1800" dirty="0" err="1">
                <a:solidFill>
                  <a:srgbClr val="002060"/>
                </a:solidFill>
              </a:rPr>
              <a:t>Mucem</a:t>
            </a:r>
            <a:r>
              <a:rPr lang="fr-FR" sz="1800" dirty="0">
                <a:solidFill>
                  <a:srgbClr val="002060"/>
                </a:solidFill>
              </a:rPr>
              <a:t> et Grotte Cosquer,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</a:rPr>
              <a:t>3 novembre : en ‘voiture partagée’ – Parc du Cosmos près d’Avignon  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5E8545-0089-EEF4-4D30-82378EBD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Galette des Rois 19 janvier 2024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0BEF9A-4B20-9795-A409-89D3D092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29</a:t>
            </a:fld>
            <a:endParaRPr lang="fr-FR" dirty="0"/>
          </a:p>
        </p:txBody>
      </p:sp>
      <p:pic>
        <p:nvPicPr>
          <p:cNvPr id="7" name="Graphique 6" descr="Un télescope et des planètes">
            <a:extLst>
              <a:ext uri="{FF2B5EF4-FFF2-40B4-BE49-F238E27FC236}">
                <a16:creationId xmlns:a16="http://schemas.microsoft.com/office/drawing/2014/main" id="{0E78FF42-AF91-053C-65F4-163BF08F0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3908" y="4289826"/>
            <a:ext cx="2550054" cy="2550054"/>
          </a:xfrm>
          <a:prstGeom prst="rect">
            <a:avLst/>
          </a:prstGeom>
        </p:spPr>
      </p:pic>
      <p:pic>
        <p:nvPicPr>
          <p:cNvPr id="9" name="Graphique 8" descr="Un bus scolaire">
            <a:extLst>
              <a:ext uri="{FF2B5EF4-FFF2-40B4-BE49-F238E27FC236}">
                <a16:creationId xmlns:a16="http://schemas.microsoft.com/office/drawing/2014/main" id="{2C3EB6FD-85A5-1DE0-2974-35B77B82B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6567" y="1278384"/>
            <a:ext cx="2998099" cy="288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4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942B9-87F3-EDD0-7979-81E61546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240" y="195308"/>
            <a:ext cx="8057761" cy="763479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adhérents 2023-2024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189248-ECEC-3B9B-D633-3A94B3E95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58788"/>
            <a:ext cx="8596668" cy="5180230"/>
          </a:xfrm>
        </p:spPr>
        <p:txBody>
          <a:bodyPr/>
          <a:lstStyle/>
          <a:p>
            <a:pPr marL="0" indent="0">
              <a:buNone/>
            </a:pPr>
            <a:endParaRPr lang="fr-FR" b="1" dirty="0">
              <a:solidFill>
                <a:srgbClr val="002060"/>
              </a:solidFill>
            </a:endParaRPr>
          </a:p>
          <a:p>
            <a:endParaRPr lang="fr-FR" b="1" dirty="0">
              <a:solidFill>
                <a:srgbClr val="002060"/>
              </a:solidFill>
            </a:endParaRPr>
          </a:p>
          <a:p>
            <a:endParaRPr lang="fr-FR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Nouveaux Arrivants</a:t>
            </a:r>
            <a:r>
              <a:rPr lang="fr-FR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Priorité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adhérents inscrits la saison dernière qui ont renouvelé leur adhésion au cours du 2</a:t>
            </a:r>
            <a:r>
              <a:rPr lang="fr-FR" sz="2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semestre 2023,</a:t>
            </a:r>
          </a:p>
          <a:p>
            <a:endParaRPr lang="fr-FR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Montiliens en recherche de liens sociaux après un changement de vie aux cours de l’année,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A48C8F-20FD-3B9D-3A19-EAB2E7E4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B650E4-AAEC-5757-9BE7-71939033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44DD462-DFB0-5124-10B5-2FF6A51F56B2}"/>
              </a:ext>
            </a:extLst>
          </p:cNvPr>
          <p:cNvSpPr/>
          <p:nvPr/>
        </p:nvSpPr>
        <p:spPr>
          <a:xfrm>
            <a:off x="0" y="958788"/>
            <a:ext cx="9863091" cy="9055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Habitants de Montélimar ou de son agglomération</a:t>
            </a:r>
          </a:p>
        </p:txBody>
      </p:sp>
    </p:spTree>
    <p:extLst>
      <p:ext uri="{BB962C8B-B14F-4D97-AF65-F5344CB8AC3E}">
        <p14:creationId xmlns:p14="http://schemas.microsoft.com/office/powerpoint/2010/main" val="815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FB29D-CACF-CB34-211E-F3E44B07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750" y="62144"/>
            <a:ext cx="9942992" cy="82562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Sorties 2024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AF4A1-3A99-96F2-9A68-2D2DD76DE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48767"/>
            <a:ext cx="10615063" cy="51535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</a:rPr>
              <a:t>21 au 23 mai :   Turin avec le voyagiste Arsac,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</a:rPr>
              <a:t>30 avril (ou 2 et 7 mai) : 4</a:t>
            </a:r>
            <a:r>
              <a:rPr lang="fr-FR" baseline="30000" dirty="0">
                <a:solidFill>
                  <a:srgbClr val="002060"/>
                </a:solidFill>
              </a:rPr>
              <a:t>ème</a:t>
            </a:r>
            <a:r>
              <a:rPr lang="fr-FR" dirty="0">
                <a:solidFill>
                  <a:srgbClr val="002060"/>
                </a:solidFill>
              </a:rPr>
              <a:t> vol en Montgolfière avec Ardèche-</a:t>
            </a:r>
            <a:r>
              <a:rPr lang="fr-FR" dirty="0" err="1">
                <a:solidFill>
                  <a:srgbClr val="002060"/>
                </a:solidFill>
              </a:rPr>
              <a:t>Mongolfière</a:t>
            </a:r>
            <a:r>
              <a:rPr lang="fr-FR" dirty="0">
                <a:solidFill>
                  <a:srgbClr val="002060"/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</a:rPr>
              <a:t>9 avril : Palais idéal du facteur Cheval et jardin Zen de Erik Borja, en voiture partagée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</a:rPr>
              <a:t>14 mai : Grotte de Choranche et Pont-en-Royans, en voiture partagée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</a:rPr>
              <a:t> .. mai : Soirée Parc du Cosmos, en voiture partagée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2060"/>
                </a:solidFill>
              </a:rPr>
              <a:t>4 juillet : Saint-Etienne et ses environs (dont l’Ensemble Le Corbusier), en autocar 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5E8545-0089-EEF4-4D30-82378EBD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Galette des Rois 19 janvier 2024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0BEF9A-4B20-9795-A409-89D3D092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30</a:t>
            </a:fld>
            <a:endParaRPr lang="fr-FR" dirty="0"/>
          </a:p>
        </p:txBody>
      </p:sp>
      <p:pic>
        <p:nvPicPr>
          <p:cNvPr id="7" name="Graphique 6" descr="Ballons">
            <a:extLst>
              <a:ext uri="{FF2B5EF4-FFF2-40B4-BE49-F238E27FC236}">
                <a16:creationId xmlns:a16="http://schemas.microsoft.com/office/drawing/2014/main" id="{6AB663BC-62CE-923B-3013-39303EE12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4" y="-30162"/>
            <a:ext cx="2447925" cy="2585806"/>
          </a:xfrm>
          <a:prstGeom prst="rect">
            <a:avLst/>
          </a:prstGeom>
        </p:spPr>
      </p:pic>
      <p:pic>
        <p:nvPicPr>
          <p:cNvPr id="9" name="Graphique 8" descr="Groupe de cactus à fleurs">
            <a:extLst>
              <a:ext uri="{FF2B5EF4-FFF2-40B4-BE49-F238E27FC236}">
                <a16:creationId xmlns:a16="http://schemas.microsoft.com/office/drawing/2014/main" id="{6F1C6562-D2A9-AC13-C00A-8DE27B672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99107" y="3556247"/>
            <a:ext cx="2974019" cy="29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1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446692-37E7-7A72-103C-CC99F54D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7654"/>
            <a:ext cx="8596668" cy="105644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Et maintenant…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82B810-623B-F1F8-AA70-EBB062571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29811"/>
            <a:ext cx="8596668" cy="5011552"/>
          </a:xfrm>
        </p:spPr>
        <p:txBody>
          <a:bodyPr/>
          <a:lstStyle/>
          <a:p>
            <a:pPr marL="0" indent="0">
              <a:buNone/>
            </a:pPr>
            <a:endParaRPr lang="fr-FR" sz="6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Tirage de la tombola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92EFFF-6665-C240-4230-25BDE26F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Galette des Rois 19 janvier 2024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7A0B22-FC26-9B8F-B2C5-CA391C2D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31</a:t>
            </a:fld>
            <a:endParaRPr lang="fr-FR" dirty="0"/>
          </a:p>
        </p:txBody>
      </p:sp>
      <p:pic>
        <p:nvPicPr>
          <p:cNvPr id="7" name="Graphique 6" descr="Une pile de cadeaux avec des confettis">
            <a:extLst>
              <a:ext uri="{FF2B5EF4-FFF2-40B4-BE49-F238E27FC236}">
                <a16:creationId xmlns:a16="http://schemas.microsoft.com/office/drawing/2014/main" id="{5FF2A63A-D142-2E4E-E48E-7191D0D6D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2082" y="51490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5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942B9-87F3-EDD0-7979-81E61546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240" y="195308"/>
            <a:ext cx="8057761" cy="763479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 capacité d’accueil aujourd’hui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189248-ECEC-3B9B-D633-3A94B3E95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0225"/>
            <a:ext cx="8596668" cy="4638692"/>
          </a:xfrm>
        </p:spPr>
        <p:txBody>
          <a:bodyPr/>
          <a:lstStyle/>
          <a:p>
            <a:pPr marL="0" indent="0">
              <a:buNone/>
            </a:pPr>
            <a:endParaRPr lang="fr-F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limites :</a:t>
            </a:r>
            <a:endParaRPr lang="fr-FR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bénévoles 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Accueil (permanences, réceptions…..),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Animations,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Commissions,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locaux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 local de 47 m² à la Maison des Associations,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salles louées pour nos animations,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A48C8F-20FD-3B9D-3A19-EAB2E7E4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B650E4-AAEC-5757-9BE7-71939033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44DD462-DFB0-5124-10B5-2FF6A51F56B2}"/>
              </a:ext>
            </a:extLst>
          </p:cNvPr>
          <p:cNvSpPr/>
          <p:nvPr/>
        </p:nvSpPr>
        <p:spPr>
          <a:xfrm>
            <a:off x="1" y="958788"/>
            <a:ext cx="9854214" cy="7634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adhérents</a:t>
            </a:r>
          </a:p>
        </p:txBody>
      </p:sp>
    </p:spTree>
    <p:extLst>
      <p:ext uri="{BB962C8B-B14F-4D97-AF65-F5344CB8AC3E}">
        <p14:creationId xmlns:p14="http://schemas.microsoft.com/office/powerpoint/2010/main" val="36017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942B9-87F3-EDD0-7979-81E61546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240" y="195308"/>
            <a:ext cx="8057761" cy="763479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adhésions en quelques chiffres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189248-ECEC-3B9B-D633-3A94B3E95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3896"/>
            <a:ext cx="8596668" cy="4825121"/>
          </a:xfrm>
        </p:spPr>
        <p:txBody>
          <a:bodyPr/>
          <a:lstStyle/>
          <a:p>
            <a:pPr marL="0" indent="0">
              <a:buNone/>
            </a:pPr>
            <a:endParaRPr lang="fr-FR" b="1" dirty="0">
              <a:solidFill>
                <a:srgbClr val="002060"/>
              </a:solidFill>
            </a:endParaRPr>
          </a:p>
          <a:p>
            <a:endParaRPr lang="fr-FR" b="1" dirty="0">
              <a:solidFill>
                <a:srgbClr val="002060"/>
              </a:solidFill>
            </a:endParaRPr>
          </a:p>
          <a:p>
            <a:endParaRPr lang="fr-FR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31 décembre 2022  : 261 adhérents,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1</a:t>
            </a:r>
            <a:r>
              <a:rPr lang="fr-FR" sz="2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juin 2023             : 280 adhérents,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31 décembre 2022  : 261 </a:t>
            </a:r>
            <a:r>
              <a:rPr lang="fr-FR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adhé</a:t>
            </a:r>
            <a:endParaRPr lang="fr-F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31 décembre 2023  : 283 adhérents,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1</a:t>
            </a:r>
            <a:r>
              <a:rPr lang="fr-FR" sz="2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juin 2024             :  </a:t>
            </a:r>
            <a:r>
              <a:rPr lang="fr-FR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300 adhérents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A48C8F-20FD-3B9D-3A19-EAB2E7E4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B650E4-AAEC-5757-9BE7-71939033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44DD462-DFB0-5124-10B5-2FF6A51F56B2}"/>
              </a:ext>
            </a:extLst>
          </p:cNvPr>
          <p:cNvSpPr/>
          <p:nvPr/>
        </p:nvSpPr>
        <p:spPr>
          <a:xfrm>
            <a:off x="677333" y="1313896"/>
            <a:ext cx="4427327" cy="69245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Saison 2022-2023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514F79A-014C-0883-CAF3-DE8AEAA4E4E4}"/>
              </a:ext>
            </a:extLst>
          </p:cNvPr>
          <p:cNvSpPr/>
          <p:nvPr/>
        </p:nvSpPr>
        <p:spPr>
          <a:xfrm>
            <a:off x="668455" y="3664312"/>
            <a:ext cx="4427327" cy="69245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Saison 2023-2024</a:t>
            </a:r>
          </a:p>
        </p:txBody>
      </p:sp>
    </p:spTree>
    <p:extLst>
      <p:ext uri="{BB962C8B-B14F-4D97-AF65-F5344CB8AC3E}">
        <p14:creationId xmlns:p14="http://schemas.microsoft.com/office/powerpoint/2010/main" val="27824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CC58B-AAC2-B25A-FD63-1BFE70287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421" y="861135"/>
            <a:ext cx="9250531" cy="2010792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Maitrisons notre progression pour respecter notre capacité d’accueil et la qualité de nos prestations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FA917A-611C-F5D5-B3F8-51F013633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638" y="2871928"/>
            <a:ext cx="9629640" cy="1895382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compter du 1</a:t>
            </a:r>
            <a:r>
              <a:rPr lang="fr-FR" sz="2800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janvier 2024, nous accepterons uniquement les Nouveaux Arrivants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16397E-35C9-9FA7-3209-DBEB7152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Galette des Rois 19 janvier 2024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145612-8628-2FD0-18BA-650FF943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21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456FC1-B75F-E342-17D8-9F1FC34D7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780025"/>
            <a:ext cx="8596668" cy="1486959"/>
          </a:xfrm>
        </p:spPr>
        <p:txBody>
          <a:bodyPr/>
          <a:lstStyle/>
          <a:p>
            <a:pPr algn="ctr"/>
            <a:endParaRPr lang="fr-F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bénévolat à l’AVF Montélimar</a:t>
            </a:r>
          </a:p>
          <a:p>
            <a:pPr algn="ctr"/>
            <a:endParaRPr lang="fr-F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1141DD-AF43-5753-A342-91E76F65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1D8CAC-9765-CAB2-32A4-B709B0B8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E412E53-1805-8A02-B148-2DBABEFFB9E8}"/>
              </a:ext>
            </a:extLst>
          </p:cNvPr>
          <p:cNvSpPr txBox="1"/>
          <p:nvPr/>
        </p:nvSpPr>
        <p:spPr>
          <a:xfrm>
            <a:off x="1731147" y="159798"/>
            <a:ext cx="83316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Accueil des Villes Françaises de Montélimar </a:t>
            </a:r>
            <a:b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644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09892-C6C5-F135-DD7A-FDEAF040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6" y="0"/>
            <a:ext cx="10653204" cy="923278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Bénévoles, ‘la traditionnelle relève’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6E7346-1AAC-E452-AA25-27D2B9538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61134"/>
            <a:ext cx="8596668" cy="56373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 année …</a:t>
            </a:r>
          </a:p>
          <a:p>
            <a:pPr marL="914400" lvl="2" indent="0">
              <a:buNone/>
            </a:pPr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mêmes inquiétudes ….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Chaque année …</a:t>
            </a:r>
          </a:p>
          <a:p>
            <a:pPr marL="914400" lvl="2" indent="0">
              <a:buNone/>
            </a:pPr>
            <a:r>
              <a:rPr lang="fr-FR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Nous devons continuer …. </a:t>
            </a:r>
          </a:p>
          <a:p>
            <a:pPr marL="914400" lvl="2" indent="0">
              <a:buNone/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besoins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Accueil,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Animations existantes,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Animations nouvelles,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Commissions,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 d’Administration,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CA2997-4CDF-1864-B9C3-88CC4EF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Galette des Rois 19 janvier 2024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BD6B9D-6FF3-AB09-659B-EFCEA525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64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09892-C6C5-F135-DD7A-FDEAF040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6" y="0"/>
            <a:ext cx="10653204" cy="923278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Bénévole, à ton rythme, tu t’amuses et tu prends soin de toi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6E7346-1AAC-E452-AA25-27D2B9538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61134"/>
            <a:ext cx="9851254" cy="5637319"/>
          </a:xfrm>
        </p:spPr>
        <p:txBody>
          <a:bodyPr/>
          <a:lstStyle/>
          <a:p>
            <a:pPr marL="914400" lvl="2" indent="0">
              <a:buNone/>
            </a:pP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fr-F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CA2997-4CDF-1864-B9C3-88CC4EF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Galette des Rois 19 janvier 2024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BD6B9D-6FF3-AB09-659B-EFCEA525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3ED7-B552-49BC-8642-8CF737A7D21B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66CB311-F33D-AAD7-7920-05990AC92850}"/>
              </a:ext>
            </a:extLst>
          </p:cNvPr>
          <p:cNvSpPr/>
          <p:nvPr/>
        </p:nvSpPr>
        <p:spPr>
          <a:xfrm>
            <a:off x="4820574" y="1282823"/>
            <a:ext cx="4563122" cy="14559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>
                <a:solidFill>
                  <a:srgbClr val="002060"/>
                </a:solidFill>
              </a:rPr>
              <a:t>Tu restes en mouvement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2060"/>
                </a:solidFill>
              </a:rPr>
              <a:t>Physiquement,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2060"/>
                </a:solidFill>
              </a:rPr>
              <a:t>Mentalement,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fr-FR" dirty="0"/>
          </a:p>
        </p:txBody>
      </p:sp>
      <p:sp>
        <p:nvSpPr>
          <p:cNvPr id="9" name="Vague 8">
            <a:extLst>
              <a:ext uri="{FF2B5EF4-FFF2-40B4-BE49-F238E27FC236}">
                <a16:creationId xmlns:a16="http://schemas.microsoft.com/office/drawing/2014/main" id="{56D07C45-2CE5-7A05-2A5C-C751FD812A0D}"/>
              </a:ext>
            </a:extLst>
          </p:cNvPr>
          <p:cNvSpPr/>
          <p:nvPr/>
        </p:nvSpPr>
        <p:spPr>
          <a:xfrm>
            <a:off x="1233996" y="4213700"/>
            <a:ext cx="7590408" cy="2192786"/>
          </a:xfrm>
          <a:prstGeom prst="wave">
            <a:avLst>
              <a:gd name="adj1" fmla="val 12500"/>
              <a:gd name="adj2" fmla="val -131"/>
            </a:avLst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 veux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8AFCC41-1749-CFB8-1384-437D76E0D23E}"/>
              </a:ext>
            </a:extLst>
          </p:cNvPr>
          <p:cNvSpPr/>
          <p:nvPr/>
        </p:nvSpPr>
        <p:spPr>
          <a:xfrm>
            <a:off x="0" y="1180730"/>
            <a:ext cx="4897513" cy="16867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te fais plaisir et tu fais plaisir,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Rire,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Découverte,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Epanouissement,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Transmission,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B69496E-54D1-DE7B-0A98-B245A8294A0A}"/>
              </a:ext>
            </a:extLst>
          </p:cNvPr>
          <p:cNvSpPr/>
          <p:nvPr/>
        </p:nvSpPr>
        <p:spPr>
          <a:xfrm>
            <a:off x="1136342" y="2778363"/>
            <a:ext cx="8060924" cy="12339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Le bénévolat, c’est l’ennemi du stress, de la solitude, de la sédentarité</a:t>
            </a:r>
          </a:p>
        </p:txBody>
      </p:sp>
      <p:sp>
        <p:nvSpPr>
          <p:cNvPr id="11" name="Rectangle : carré corné 10">
            <a:extLst>
              <a:ext uri="{FF2B5EF4-FFF2-40B4-BE49-F238E27FC236}">
                <a16:creationId xmlns:a16="http://schemas.microsoft.com/office/drawing/2014/main" id="{494644FE-7D94-C7FA-6993-F59EB1D18649}"/>
              </a:ext>
            </a:extLst>
          </p:cNvPr>
          <p:cNvSpPr/>
          <p:nvPr/>
        </p:nvSpPr>
        <p:spPr>
          <a:xfrm>
            <a:off x="1220679" y="4069369"/>
            <a:ext cx="7892249" cy="2083411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veux essayer : donne un coup de main</a:t>
            </a:r>
          </a:p>
          <a:p>
            <a:pPr algn="ctr"/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L’AVF c’est le bénévolat et la création de liens!</a:t>
            </a:r>
          </a:p>
        </p:txBody>
      </p:sp>
    </p:spTree>
    <p:extLst>
      <p:ext uri="{BB962C8B-B14F-4D97-AF65-F5344CB8AC3E}">
        <p14:creationId xmlns:p14="http://schemas.microsoft.com/office/powerpoint/2010/main" val="27245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Facette</Template>
  <TotalTime>907</TotalTime>
  <Words>1341</Words>
  <Application>Microsoft Office PowerPoint</Application>
  <PresentationFormat>Grand écran</PresentationFormat>
  <Paragraphs>286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Calibri</vt:lpstr>
      <vt:lpstr>Courier New</vt:lpstr>
      <vt:lpstr>Trebuchet MS</vt:lpstr>
      <vt:lpstr>Wingdings</vt:lpstr>
      <vt:lpstr>Wingdings 3</vt:lpstr>
      <vt:lpstr>Facette</vt:lpstr>
      <vt:lpstr>Présentation PowerPoint</vt:lpstr>
      <vt:lpstr>Présentation PowerPoint</vt:lpstr>
      <vt:lpstr>Les adhérents 2023-2024</vt:lpstr>
      <vt:lpstr>Notre capacité d’accueil aujourd’hui</vt:lpstr>
      <vt:lpstr>Les adhésions en quelques chiffres</vt:lpstr>
      <vt:lpstr>Maitrisons notre progression pour respecter notre capacité d’accueil et la qualité de nos prestations</vt:lpstr>
      <vt:lpstr>Présentation PowerPoint</vt:lpstr>
      <vt:lpstr>                       Bénévoles, ‘la traditionnelle relève’</vt:lpstr>
      <vt:lpstr>        Bénévole, à ton rythme, tu t’amuses et tu prends soin de toi</vt:lpstr>
      <vt:lpstr>Présentation PowerPoint</vt:lpstr>
      <vt:lpstr>                       Nous, l’association AVF Montélimar</vt:lpstr>
      <vt:lpstr>                       Moi, adhérent de AVF Montélimar</vt:lpstr>
      <vt:lpstr>                          2023/2024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Aujourd’hui, la nouvelle année commence  Toute l’équipe de la convivialité, vous souhaite une excellente année 2024.  Qu’elle soit riche en projets et en rencontres amicales.     </vt:lpstr>
      <vt:lpstr>     Galette des rois  et Tombola</vt:lpstr>
      <vt:lpstr>      Visite de l’ABBATIALE SAINTE MARIE de Cruas (O7)  Le samedi 10 février 2024 Visite guidée par l’office du Tourisme offerte aux nouveaux arrivants. 40 personnes maximum  -  Réponse avant le 2 février Donc premiers inscrits ……..premiers servis !!!  Nous vous proposons de rendre visite à une vieille Dame,  qui cache bien son jeu. Si vous passez devant sans vous arrêter pour lui rendre visite : ce joyau de l’art Roman ne se dévoilera pas. </vt:lpstr>
      <vt:lpstr>  Musée européen de l’avion de chasse à Montélimar</vt:lpstr>
      <vt:lpstr> Régions et Spécialités-Repas partagé  </vt:lpstr>
      <vt:lpstr>        Assemblée Générale </vt:lpstr>
      <vt:lpstr>Journée des Bénévoles </vt:lpstr>
      <vt:lpstr>  Avant tout ,c’est un Travail d’Equipe    </vt:lpstr>
      <vt:lpstr>Présentation PowerPoint</vt:lpstr>
      <vt:lpstr>Sorties réalisées en 2023</vt:lpstr>
      <vt:lpstr>Sorties 2024</vt:lpstr>
      <vt:lpstr>Et maintenant…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DUCA</dc:creator>
  <cp:lastModifiedBy>Philippe DUCA</cp:lastModifiedBy>
  <cp:revision>53</cp:revision>
  <dcterms:created xsi:type="dcterms:W3CDTF">2024-01-10T15:36:59Z</dcterms:created>
  <dcterms:modified xsi:type="dcterms:W3CDTF">2024-01-19T07:11:23Z</dcterms:modified>
</cp:coreProperties>
</file>